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9" r:id="rId17"/>
    <p:sldId id="280" r:id="rId18"/>
    <p:sldId id="272" r:id="rId19"/>
    <p:sldId id="276" r:id="rId20"/>
    <p:sldId id="273" r:id="rId21"/>
    <p:sldId id="277" r:id="rId22"/>
    <p:sldId id="274" r:id="rId23"/>
    <p:sldId id="278" r:id="rId24"/>
    <p:sldId id="281" r:id="rId25"/>
    <p:sldId id="282" r:id="rId26"/>
    <p:sldId id="27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3" autoAdjust="0"/>
    <p:restoredTop sz="86422"/>
  </p:normalViewPr>
  <p:slideViewPr>
    <p:cSldViewPr snapToGrid="0">
      <p:cViewPr varScale="1">
        <p:scale>
          <a:sx n="83" d="100"/>
          <a:sy n="83" d="100"/>
        </p:scale>
        <p:origin x="240" y="632"/>
      </p:cViewPr>
      <p:guideLst/>
    </p:cSldViewPr>
  </p:slideViewPr>
  <p:outlineViewPr>
    <p:cViewPr>
      <p:scale>
        <a:sx n="33" d="100"/>
        <a:sy n="33" d="100"/>
      </p:scale>
      <p:origin x="0" y="-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2D3D6A-9ADA-4AF5-BBA8-78F07B3E0268}" type="datetimeFigureOut">
              <a:rPr lang="en-US" smtClean="0"/>
              <a:t>3/17/26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90098F-3BDA-481C-894A-42C867BD281A}" type="slidenum">
              <a:rPr lang="en-US" smtClean="0"/>
              <a:t>‹#›</a:t>
            </a:fld>
            <a:endParaRPr lang="en-US"/>
          </a:p>
        </p:txBody>
      </p:sp>
    </p:spTree>
    <p:extLst>
      <p:ext uri="{BB962C8B-B14F-4D97-AF65-F5344CB8AC3E}">
        <p14:creationId xmlns:p14="http://schemas.microsoft.com/office/powerpoint/2010/main" val="1073982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90098F-3BDA-481C-894A-42C867BD281A}" type="slidenum">
              <a:rPr lang="en-US" smtClean="0"/>
              <a:t>1</a:t>
            </a:fld>
            <a:endParaRPr lang="en-US"/>
          </a:p>
        </p:txBody>
      </p:sp>
    </p:spTree>
    <p:extLst>
      <p:ext uri="{BB962C8B-B14F-4D97-AF65-F5344CB8AC3E}">
        <p14:creationId xmlns:p14="http://schemas.microsoft.com/office/powerpoint/2010/main" val="1041905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90098F-3BDA-481C-894A-42C867BD281A}" type="slidenum">
              <a:rPr lang="en-US" smtClean="0"/>
              <a:t>23</a:t>
            </a:fld>
            <a:endParaRPr lang="en-US"/>
          </a:p>
        </p:txBody>
      </p:sp>
    </p:spTree>
    <p:extLst>
      <p:ext uri="{BB962C8B-B14F-4D97-AF65-F5344CB8AC3E}">
        <p14:creationId xmlns:p14="http://schemas.microsoft.com/office/powerpoint/2010/main" val="1252324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90098F-3BDA-481C-894A-42C867BD281A}" type="slidenum">
              <a:rPr lang="en-US" smtClean="0"/>
              <a:t>26</a:t>
            </a:fld>
            <a:endParaRPr lang="en-US"/>
          </a:p>
        </p:txBody>
      </p:sp>
    </p:spTree>
    <p:extLst>
      <p:ext uri="{BB962C8B-B14F-4D97-AF65-F5344CB8AC3E}">
        <p14:creationId xmlns:p14="http://schemas.microsoft.com/office/powerpoint/2010/main" val="1752448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90098F-3BDA-481C-894A-42C867BD281A}" type="slidenum">
              <a:rPr lang="en-US" smtClean="0"/>
              <a:t>2</a:t>
            </a:fld>
            <a:endParaRPr lang="en-US"/>
          </a:p>
        </p:txBody>
      </p:sp>
    </p:spTree>
    <p:extLst>
      <p:ext uri="{BB962C8B-B14F-4D97-AF65-F5344CB8AC3E}">
        <p14:creationId xmlns:p14="http://schemas.microsoft.com/office/powerpoint/2010/main" val="3569732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90098F-3BDA-481C-894A-42C867BD281A}" type="slidenum">
              <a:rPr lang="en-US" smtClean="0"/>
              <a:t>3</a:t>
            </a:fld>
            <a:endParaRPr lang="en-US"/>
          </a:p>
        </p:txBody>
      </p:sp>
    </p:spTree>
    <p:extLst>
      <p:ext uri="{BB962C8B-B14F-4D97-AF65-F5344CB8AC3E}">
        <p14:creationId xmlns:p14="http://schemas.microsoft.com/office/powerpoint/2010/main" val="2837413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90098F-3BDA-481C-894A-42C867BD281A}" type="slidenum">
              <a:rPr lang="en-US" smtClean="0"/>
              <a:t>16</a:t>
            </a:fld>
            <a:endParaRPr lang="en-US"/>
          </a:p>
        </p:txBody>
      </p:sp>
    </p:spTree>
    <p:extLst>
      <p:ext uri="{BB962C8B-B14F-4D97-AF65-F5344CB8AC3E}">
        <p14:creationId xmlns:p14="http://schemas.microsoft.com/office/powerpoint/2010/main" val="638906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90098F-3BDA-481C-894A-42C867BD281A}" type="slidenum">
              <a:rPr lang="en-US" smtClean="0"/>
              <a:t>17</a:t>
            </a:fld>
            <a:endParaRPr lang="en-US"/>
          </a:p>
        </p:txBody>
      </p:sp>
    </p:spTree>
    <p:extLst>
      <p:ext uri="{BB962C8B-B14F-4D97-AF65-F5344CB8AC3E}">
        <p14:creationId xmlns:p14="http://schemas.microsoft.com/office/powerpoint/2010/main" val="539140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90098F-3BDA-481C-894A-42C867BD281A}" type="slidenum">
              <a:rPr lang="en-US" smtClean="0"/>
              <a:t>19</a:t>
            </a:fld>
            <a:endParaRPr lang="en-US"/>
          </a:p>
        </p:txBody>
      </p:sp>
    </p:spTree>
    <p:extLst>
      <p:ext uri="{BB962C8B-B14F-4D97-AF65-F5344CB8AC3E}">
        <p14:creationId xmlns:p14="http://schemas.microsoft.com/office/powerpoint/2010/main" val="253008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90098F-3BDA-481C-894A-42C867BD281A}" type="slidenum">
              <a:rPr lang="en-US" smtClean="0"/>
              <a:t>20</a:t>
            </a:fld>
            <a:endParaRPr lang="en-US"/>
          </a:p>
        </p:txBody>
      </p:sp>
    </p:spTree>
    <p:extLst>
      <p:ext uri="{BB962C8B-B14F-4D97-AF65-F5344CB8AC3E}">
        <p14:creationId xmlns:p14="http://schemas.microsoft.com/office/powerpoint/2010/main" val="3201756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90098F-3BDA-481C-894A-42C867BD281A}" type="slidenum">
              <a:rPr lang="en-US" smtClean="0"/>
              <a:t>21</a:t>
            </a:fld>
            <a:endParaRPr lang="en-US"/>
          </a:p>
        </p:txBody>
      </p:sp>
    </p:spTree>
    <p:extLst>
      <p:ext uri="{BB962C8B-B14F-4D97-AF65-F5344CB8AC3E}">
        <p14:creationId xmlns:p14="http://schemas.microsoft.com/office/powerpoint/2010/main" val="2984979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90098F-3BDA-481C-894A-42C867BD281A}" type="slidenum">
              <a:rPr lang="en-US" smtClean="0"/>
              <a:t>22</a:t>
            </a:fld>
            <a:endParaRPr lang="en-US"/>
          </a:p>
        </p:txBody>
      </p:sp>
    </p:spTree>
    <p:extLst>
      <p:ext uri="{BB962C8B-B14F-4D97-AF65-F5344CB8AC3E}">
        <p14:creationId xmlns:p14="http://schemas.microsoft.com/office/powerpoint/2010/main" val="3033087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4E664-BCFA-2520-4692-66CF45A1CE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F5A9D4-A6D6-2C4E-B3BF-AB4537DCA0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47E3AE-B264-DDF3-5366-EFBFA6E01B32}"/>
              </a:ext>
            </a:extLst>
          </p:cNvPr>
          <p:cNvSpPr>
            <a:spLocks noGrp="1"/>
          </p:cNvSpPr>
          <p:nvPr>
            <p:ph type="dt" sz="half" idx="10"/>
          </p:nvPr>
        </p:nvSpPr>
        <p:spPr/>
        <p:txBody>
          <a:bodyPr/>
          <a:lstStyle/>
          <a:p>
            <a:fld id="{9A541F29-6731-400B-8CA4-92937FADFA29}" type="datetimeFigureOut">
              <a:rPr lang="en-US" smtClean="0"/>
              <a:t>3/17/26</a:t>
            </a:fld>
            <a:endParaRPr lang="en-US"/>
          </a:p>
        </p:txBody>
      </p:sp>
      <p:sp>
        <p:nvSpPr>
          <p:cNvPr id="5" name="Footer Placeholder 4">
            <a:extLst>
              <a:ext uri="{FF2B5EF4-FFF2-40B4-BE49-F238E27FC236}">
                <a16:creationId xmlns:a16="http://schemas.microsoft.com/office/drawing/2014/main" id="{7A839166-4965-1251-D18D-52AE5ACC22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F061C3-351F-F874-CE00-83FD0C66A68B}"/>
              </a:ext>
            </a:extLst>
          </p:cNvPr>
          <p:cNvSpPr>
            <a:spLocks noGrp="1"/>
          </p:cNvSpPr>
          <p:nvPr>
            <p:ph type="sldNum" sz="quarter" idx="12"/>
          </p:nvPr>
        </p:nvSpPr>
        <p:spPr/>
        <p:txBody>
          <a:bodyPr/>
          <a:lstStyle/>
          <a:p>
            <a:fld id="{56E5989D-8CBE-4A5A-841B-E0FC0F675438}" type="slidenum">
              <a:rPr lang="en-US" smtClean="0"/>
              <a:t>‹#›</a:t>
            </a:fld>
            <a:endParaRPr lang="en-US"/>
          </a:p>
        </p:txBody>
      </p:sp>
    </p:spTree>
    <p:extLst>
      <p:ext uri="{BB962C8B-B14F-4D97-AF65-F5344CB8AC3E}">
        <p14:creationId xmlns:p14="http://schemas.microsoft.com/office/powerpoint/2010/main" val="4083512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B2F84-E3C4-7924-9BCA-DB0EF93222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29B88B-75D1-C940-6B8A-117BC11D6B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50525-F3EB-7710-11E8-D28A62B7308D}"/>
              </a:ext>
            </a:extLst>
          </p:cNvPr>
          <p:cNvSpPr>
            <a:spLocks noGrp="1"/>
          </p:cNvSpPr>
          <p:nvPr>
            <p:ph type="dt" sz="half" idx="10"/>
          </p:nvPr>
        </p:nvSpPr>
        <p:spPr/>
        <p:txBody>
          <a:bodyPr/>
          <a:lstStyle/>
          <a:p>
            <a:fld id="{9A541F29-6731-400B-8CA4-92937FADFA29}" type="datetimeFigureOut">
              <a:rPr lang="en-US" smtClean="0"/>
              <a:t>3/17/26</a:t>
            </a:fld>
            <a:endParaRPr lang="en-US"/>
          </a:p>
        </p:txBody>
      </p:sp>
      <p:sp>
        <p:nvSpPr>
          <p:cNvPr id="5" name="Footer Placeholder 4">
            <a:extLst>
              <a:ext uri="{FF2B5EF4-FFF2-40B4-BE49-F238E27FC236}">
                <a16:creationId xmlns:a16="http://schemas.microsoft.com/office/drawing/2014/main" id="{45D99E5B-0836-307A-AB2E-8E2749EF8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C65AB-74FA-D3F8-0645-3511AA8DF10A}"/>
              </a:ext>
            </a:extLst>
          </p:cNvPr>
          <p:cNvSpPr>
            <a:spLocks noGrp="1"/>
          </p:cNvSpPr>
          <p:nvPr>
            <p:ph type="sldNum" sz="quarter" idx="12"/>
          </p:nvPr>
        </p:nvSpPr>
        <p:spPr/>
        <p:txBody>
          <a:bodyPr/>
          <a:lstStyle/>
          <a:p>
            <a:fld id="{56E5989D-8CBE-4A5A-841B-E0FC0F675438}" type="slidenum">
              <a:rPr lang="en-US" smtClean="0"/>
              <a:t>‹#›</a:t>
            </a:fld>
            <a:endParaRPr lang="en-US"/>
          </a:p>
        </p:txBody>
      </p:sp>
    </p:spTree>
    <p:extLst>
      <p:ext uri="{BB962C8B-B14F-4D97-AF65-F5344CB8AC3E}">
        <p14:creationId xmlns:p14="http://schemas.microsoft.com/office/powerpoint/2010/main" val="3029989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192372-EF7E-0C0C-78CF-D60592E702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745D7E-1A41-6C44-7BCB-26CDBC5E5B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A8B115-7716-C3DA-91FE-DF8314F86AB3}"/>
              </a:ext>
            </a:extLst>
          </p:cNvPr>
          <p:cNvSpPr>
            <a:spLocks noGrp="1"/>
          </p:cNvSpPr>
          <p:nvPr>
            <p:ph type="dt" sz="half" idx="10"/>
          </p:nvPr>
        </p:nvSpPr>
        <p:spPr/>
        <p:txBody>
          <a:bodyPr/>
          <a:lstStyle/>
          <a:p>
            <a:fld id="{9A541F29-6731-400B-8CA4-92937FADFA29}" type="datetimeFigureOut">
              <a:rPr lang="en-US" smtClean="0"/>
              <a:t>3/17/26</a:t>
            </a:fld>
            <a:endParaRPr lang="en-US"/>
          </a:p>
        </p:txBody>
      </p:sp>
      <p:sp>
        <p:nvSpPr>
          <p:cNvPr id="5" name="Footer Placeholder 4">
            <a:extLst>
              <a:ext uri="{FF2B5EF4-FFF2-40B4-BE49-F238E27FC236}">
                <a16:creationId xmlns:a16="http://schemas.microsoft.com/office/drawing/2014/main" id="{45C80662-1063-5715-366C-434E16CF4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7B068B-05A5-0F8A-5795-0907B56FFEAE}"/>
              </a:ext>
            </a:extLst>
          </p:cNvPr>
          <p:cNvSpPr>
            <a:spLocks noGrp="1"/>
          </p:cNvSpPr>
          <p:nvPr>
            <p:ph type="sldNum" sz="quarter" idx="12"/>
          </p:nvPr>
        </p:nvSpPr>
        <p:spPr/>
        <p:txBody>
          <a:bodyPr/>
          <a:lstStyle/>
          <a:p>
            <a:fld id="{56E5989D-8CBE-4A5A-841B-E0FC0F675438}" type="slidenum">
              <a:rPr lang="en-US" smtClean="0"/>
              <a:t>‹#›</a:t>
            </a:fld>
            <a:endParaRPr lang="en-US"/>
          </a:p>
        </p:txBody>
      </p:sp>
    </p:spTree>
    <p:extLst>
      <p:ext uri="{BB962C8B-B14F-4D97-AF65-F5344CB8AC3E}">
        <p14:creationId xmlns:p14="http://schemas.microsoft.com/office/powerpoint/2010/main" val="106656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D0A45-308E-5D1F-0865-EBD8F9E143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C29D3B-CC0C-AD82-095A-D043AAB554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470BD8-33CD-63AF-FE5D-C4701BF711A2}"/>
              </a:ext>
            </a:extLst>
          </p:cNvPr>
          <p:cNvSpPr>
            <a:spLocks noGrp="1"/>
          </p:cNvSpPr>
          <p:nvPr>
            <p:ph type="dt" sz="half" idx="10"/>
          </p:nvPr>
        </p:nvSpPr>
        <p:spPr/>
        <p:txBody>
          <a:bodyPr/>
          <a:lstStyle/>
          <a:p>
            <a:fld id="{9A541F29-6731-400B-8CA4-92937FADFA29}" type="datetimeFigureOut">
              <a:rPr lang="en-US" smtClean="0"/>
              <a:t>3/17/26</a:t>
            </a:fld>
            <a:endParaRPr lang="en-US"/>
          </a:p>
        </p:txBody>
      </p:sp>
      <p:sp>
        <p:nvSpPr>
          <p:cNvPr id="5" name="Footer Placeholder 4">
            <a:extLst>
              <a:ext uri="{FF2B5EF4-FFF2-40B4-BE49-F238E27FC236}">
                <a16:creationId xmlns:a16="http://schemas.microsoft.com/office/drawing/2014/main" id="{889F45C6-7538-87AD-AFBA-FC6DC3CDAC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9C32EE-5746-BDF5-E338-3FBAB77960B0}"/>
              </a:ext>
            </a:extLst>
          </p:cNvPr>
          <p:cNvSpPr>
            <a:spLocks noGrp="1"/>
          </p:cNvSpPr>
          <p:nvPr>
            <p:ph type="sldNum" sz="quarter" idx="12"/>
          </p:nvPr>
        </p:nvSpPr>
        <p:spPr/>
        <p:txBody>
          <a:bodyPr/>
          <a:lstStyle/>
          <a:p>
            <a:fld id="{56E5989D-8CBE-4A5A-841B-E0FC0F675438}" type="slidenum">
              <a:rPr lang="en-US" smtClean="0"/>
              <a:t>‹#›</a:t>
            </a:fld>
            <a:endParaRPr lang="en-US"/>
          </a:p>
        </p:txBody>
      </p:sp>
    </p:spTree>
    <p:extLst>
      <p:ext uri="{BB962C8B-B14F-4D97-AF65-F5344CB8AC3E}">
        <p14:creationId xmlns:p14="http://schemas.microsoft.com/office/powerpoint/2010/main" val="3855922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D1379-86AB-81D3-BC9E-91843A0D8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2866DD-B85B-6C72-5992-C58B711E642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0BA15D-5B3D-B49E-D63B-E654F79A4717}"/>
              </a:ext>
            </a:extLst>
          </p:cNvPr>
          <p:cNvSpPr>
            <a:spLocks noGrp="1"/>
          </p:cNvSpPr>
          <p:nvPr>
            <p:ph type="dt" sz="half" idx="10"/>
          </p:nvPr>
        </p:nvSpPr>
        <p:spPr/>
        <p:txBody>
          <a:bodyPr/>
          <a:lstStyle/>
          <a:p>
            <a:fld id="{9A541F29-6731-400B-8CA4-92937FADFA29}" type="datetimeFigureOut">
              <a:rPr lang="en-US" smtClean="0"/>
              <a:t>3/17/26</a:t>
            </a:fld>
            <a:endParaRPr lang="en-US"/>
          </a:p>
        </p:txBody>
      </p:sp>
      <p:sp>
        <p:nvSpPr>
          <p:cNvPr id="5" name="Footer Placeholder 4">
            <a:extLst>
              <a:ext uri="{FF2B5EF4-FFF2-40B4-BE49-F238E27FC236}">
                <a16:creationId xmlns:a16="http://schemas.microsoft.com/office/drawing/2014/main" id="{BB99DA31-25AE-0C2F-D94E-14F2E8B42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4F03EE-B995-03E9-CFD7-0BF5E92EAEC2}"/>
              </a:ext>
            </a:extLst>
          </p:cNvPr>
          <p:cNvSpPr>
            <a:spLocks noGrp="1"/>
          </p:cNvSpPr>
          <p:nvPr>
            <p:ph type="sldNum" sz="quarter" idx="12"/>
          </p:nvPr>
        </p:nvSpPr>
        <p:spPr/>
        <p:txBody>
          <a:bodyPr/>
          <a:lstStyle/>
          <a:p>
            <a:fld id="{56E5989D-8CBE-4A5A-841B-E0FC0F675438}" type="slidenum">
              <a:rPr lang="en-US" smtClean="0"/>
              <a:t>‹#›</a:t>
            </a:fld>
            <a:endParaRPr lang="en-US"/>
          </a:p>
        </p:txBody>
      </p:sp>
    </p:spTree>
    <p:extLst>
      <p:ext uri="{BB962C8B-B14F-4D97-AF65-F5344CB8AC3E}">
        <p14:creationId xmlns:p14="http://schemas.microsoft.com/office/powerpoint/2010/main" val="1242044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353B5-6199-4390-7D8B-B08343BE6E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146AAF-3304-A546-BD3A-3E0286EA4A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159E7A-920B-85E4-E67A-46C09F9F03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E099E2-7329-44FE-FA7C-8654691D328C}"/>
              </a:ext>
            </a:extLst>
          </p:cNvPr>
          <p:cNvSpPr>
            <a:spLocks noGrp="1"/>
          </p:cNvSpPr>
          <p:nvPr>
            <p:ph type="dt" sz="half" idx="10"/>
          </p:nvPr>
        </p:nvSpPr>
        <p:spPr/>
        <p:txBody>
          <a:bodyPr/>
          <a:lstStyle/>
          <a:p>
            <a:fld id="{9A541F29-6731-400B-8CA4-92937FADFA29}" type="datetimeFigureOut">
              <a:rPr lang="en-US" smtClean="0"/>
              <a:t>3/17/26</a:t>
            </a:fld>
            <a:endParaRPr lang="en-US"/>
          </a:p>
        </p:txBody>
      </p:sp>
      <p:sp>
        <p:nvSpPr>
          <p:cNvPr id="6" name="Footer Placeholder 5">
            <a:extLst>
              <a:ext uri="{FF2B5EF4-FFF2-40B4-BE49-F238E27FC236}">
                <a16:creationId xmlns:a16="http://schemas.microsoft.com/office/drawing/2014/main" id="{04F34594-80B2-9221-EB0D-406627105D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3F7DC8-457E-474D-7CB8-8961FADB57AE}"/>
              </a:ext>
            </a:extLst>
          </p:cNvPr>
          <p:cNvSpPr>
            <a:spLocks noGrp="1"/>
          </p:cNvSpPr>
          <p:nvPr>
            <p:ph type="sldNum" sz="quarter" idx="12"/>
          </p:nvPr>
        </p:nvSpPr>
        <p:spPr/>
        <p:txBody>
          <a:bodyPr/>
          <a:lstStyle/>
          <a:p>
            <a:fld id="{56E5989D-8CBE-4A5A-841B-E0FC0F675438}" type="slidenum">
              <a:rPr lang="en-US" smtClean="0"/>
              <a:t>‹#›</a:t>
            </a:fld>
            <a:endParaRPr lang="en-US"/>
          </a:p>
        </p:txBody>
      </p:sp>
    </p:spTree>
    <p:extLst>
      <p:ext uri="{BB962C8B-B14F-4D97-AF65-F5344CB8AC3E}">
        <p14:creationId xmlns:p14="http://schemas.microsoft.com/office/powerpoint/2010/main" val="3296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A146F-4B10-A1F9-6E71-5D79FEA542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F539B5-89CD-0F6D-E14E-F2B9D08ED8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A0672D-C286-7AB1-1203-22805C53F0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BCD3D7-DA09-13F3-C6D9-A5529340D7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F6B313-609F-03B1-E68E-745D00ECD3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3615C1-4D19-4995-C0BC-6ADD602DA645}"/>
              </a:ext>
            </a:extLst>
          </p:cNvPr>
          <p:cNvSpPr>
            <a:spLocks noGrp="1"/>
          </p:cNvSpPr>
          <p:nvPr>
            <p:ph type="dt" sz="half" idx="10"/>
          </p:nvPr>
        </p:nvSpPr>
        <p:spPr/>
        <p:txBody>
          <a:bodyPr/>
          <a:lstStyle/>
          <a:p>
            <a:fld id="{9A541F29-6731-400B-8CA4-92937FADFA29}" type="datetimeFigureOut">
              <a:rPr lang="en-US" smtClean="0"/>
              <a:t>3/17/26</a:t>
            </a:fld>
            <a:endParaRPr lang="en-US"/>
          </a:p>
        </p:txBody>
      </p:sp>
      <p:sp>
        <p:nvSpPr>
          <p:cNvPr id="8" name="Footer Placeholder 7">
            <a:extLst>
              <a:ext uri="{FF2B5EF4-FFF2-40B4-BE49-F238E27FC236}">
                <a16:creationId xmlns:a16="http://schemas.microsoft.com/office/drawing/2014/main" id="{581A24B1-3FC8-9B52-406E-5E40A13210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300FEF-DFE2-BF35-4D8A-2698C2F15862}"/>
              </a:ext>
            </a:extLst>
          </p:cNvPr>
          <p:cNvSpPr>
            <a:spLocks noGrp="1"/>
          </p:cNvSpPr>
          <p:nvPr>
            <p:ph type="sldNum" sz="quarter" idx="12"/>
          </p:nvPr>
        </p:nvSpPr>
        <p:spPr/>
        <p:txBody>
          <a:bodyPr/>
          <a:lstStyle/>
          <a:p>
            <a:fld id="{56E5989D-8CBE-4A5A-841B-E0FC0F675438}" type="slidenum">
              <a:rPr lang="en-US" smtClean="0"/>
              <a:t>‹#›</a:t>
            </a:fld>
            <a:endParaRPr lang="en-US"/>
          </a:p>
        </p:txBody>
      </p:sp>
    </p:spTree>
    <p:extLst>
      <p:ext uri="{BB962C8B-B14F-4D97-AF65-F5344CB8AC3E}">
        <p14:creationId xmlns:p14="http://schemas.microsoft.com/office/powerpoint/2010/main" val="6300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DFBD5-3E9C-CB66-9567-B27C03AEE4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4601FB-8284-CCAC-AE52-FC2F500A373B}"/>
              </a:ext>
            </a:extLst>
          </p:cNvPr>
          <p:cNvSpPr>
            <a:spLocks noGrp="1"/>
          </p:cNvSpPr>
          <p:nvPr>
            <p:ph type="dt" sz="half" idx="10"/>
          </p:nvPr>
        </p:nvSpPr>
        <p:spPr/>
        <p:txBody>
          <a:bodyPr/>
          <a:lstStyle/>
          <a:p>
            <a:fld id="{9A541F29-6731-400B-8CA4-92937FADFA29}" type="datetimeFigureOut">
              <a:rPr lang="en-US" smtClean="0"/>
              <a:t>3/17/26</a:t>
            </a:fld>
            <a:endParaRPr lang="en-US"/>
          </a:p>
        </p:txBody>
      </p:sp>
      <p:sp>
        <p:nvSpPr>
          <p:cNvPr id="4" name="Footer Placeholder 3">
            <a:extLst>
              <a:ext uri="{FF2B5EF4-FFF2-40B4-BE49-F238E27FC236}">
                <a16:creationId xmlns:a16="http://schemas.microsoft.com/office/drawing/2014/main" id="{63A8F238-1085-1E60-517F-DC71F2D426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7FE531-A2F2-3760-9F96-7ACC94DD5977}"/>
              </a:ext>
            </a:extLst>
          </p:cNvPr>
          <p:cNvSpPr>
            <a:spLocks noGrp="1"/>
          </p:cNvSpPr>
          <p:nvPr>
            <p:ph type="sldNum" sz="quarter" idx="12"/>
          </p:nvPr>
        </p:nvSpPr>
        <p:spPr/>
        <p:txBody>
          <a:bodyPr/>
          <a:lstStyle/>
          <a:p>
            <a:fld id="{56E5989D-8CBE-4A5A-841B-E0FC0F675438}" type="slidenum">
              <a:rPr lang="en-US" smtClean="0"/>
              <a:t>‹#›</a:t>
            </a:fld>
            <a:endParaRPr lang="en-US"/>
          </a:p>
        </p:txBody>
      </p:sp>
    </p:spTree>
    <p:extLst>
      <p:ext uri="{BB962C8B-B14F-4D97-AF65-F5344CB8AC3E}">
        <p14:creationId xmlns:p14="http://schemas.microsoft.com/office/powerpoint/2010/main" val="3609777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305280-C074-BA20-683B-EC005A387F33}"/>
              </a:ext>
            </a:extLst>
          </p:cNvPr>
          <p:cNvSpPr>
            <a:spLocks noGrp="1"/>
          </p:cNvSpPr>
          <p:nvPr>
            <p:ph type="dt" sz="half" idx="10"/>
          </p:nvPr>
        </p:nvSpPr>
        <p:spPr/>
        <p:txBody>
          <a:bodyPr/>
          <a:lstStyle/>
          <a:p>
            <a:fld id="{9A541F29-6731-400B-8CA4-92937FADFA29}" type="datetimeFigureOut">
              <a:rPr lang="en-US" smtClean="0"/>
              <a:t>3/17/26</a:t>
            </a:fld>
            <a:endParaRPr lang="en-US"/>
          </a:p>
        </p:txBody>
      </p:sp>
      <p:sp>
        <p:nvSpPr>
          <p:cNvPr id="3" name="Footer Placeholder 2">
            <a:extLst>
              <a:ext uri="{FF2B5EF4-FFF2-40B4-BE49-F238E27FC236}">
                <a16:creationId xmlns:a16="http://schemas.microsoft.com/office/drawing/2014/main" id="{20AF9455-7EC1-21DD-9750-3932A4009D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941181-2052-318F-71F0-92DBE3AFA5EB}"/>
              </a:ext>
            </a:extLst>
          </p:cNvPr>
          <p:cNvSpPr>
            <a:spLocks noGrp="1"/>
          </p:cNvSpPr>
          <p:nvPr>
            <p:ph type="sldNum" sz="quarter" idx="12"/>
          </p:nvPr>
        </p:nvSpPr>
        <p:spPr/>
        <p:txBody>
          <a:bodyPr/>
          <a:lstStyle/>
          <a:p>
            <a:fld id="{56E5989D-8CBE-4A5A-841B-E0FC0F675438}" type="slidenum">
              <a:rPr lang="en-US" smtClean="0"/>
              <a:t>‹#›</a:t>
            </a:fld>
            <a:endParaRPr lang="en-US"/>
          </a:p>
        </p:txBody>
      </p:sp>
    </p:spTree>
    <p:extLst>
      <p:ext uri="{BB962C8B-B14F-4D97-AF65-F5344CB8AC3E}">
        <p14:creationId xmlns:p14="http://schemas.microsoft.com/office/powerpoint/2010/main" val="267966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A5D48-F13A-8E41-86FF-27FAAE1AA3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ECDE1B-7E81-EBAD-3D58-9C69F1BCA7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B825A4-14DE-DF5E-F203-260C135171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E9A931-E127-6D99-FD4C-7E8673087769}"/>
              </a:ext>
            </a:extLst>
          </p:cNvPr>
          <p:cNvSpPr>
            <a:spLocks noGrp="1"/>
          </p:cNvSpPr>
          <p:nvPr>
            <p:ph type="dt" sz="half" idx="10"/>
          </p:nvPr>
        </p:nvSpPr>
        <p:spPr/>
        <p:txBody>
          <a:bodyPr/>
          <a:lstStyle/>
          <a:p>
            <a:fld id="{9A541F29-6731-400B-8CA4-92937FADFA29}" type="datetimeFigureOut">
              <a:rPr lang="en-US" smtClean="0"/>
              <a:t>3/17/26</a:t>
            </a:fld>
            <a:endParaRPr lang="en-US"/>
          </a:p>
        </p:txBody>
      </p:sp>
      <p:sp>
        <p:nvSpPr>
          <p:cNvPr id="6" name="Footer Placeholder 5">
            <a:extLst>
              <a:ext uri="{FF2B5EF4-FFF2-40B4-BE49-F238E27FC236}">
                <a16:creationId xmlns:a16="http://schemas.microsoft.com/office/drawing/2014/main" id="{10436441-DC3F-2DA0-9CF4-4AA8082298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BE90AC-521C-08B7-6739-B282E8CA8270}"/>
              </a:ext>
            </a:extLst>
          </p:cNvPr>
          <p:cNvSpPr>
            <a:spLocks noGrp="1"/>
          </p:cNvSpPr>
          <p:nvPr>
            <p:ph type="sldNum" sz="quarter" idx="12"/>
          </p:nvPr>
        </p:nvSpPr>
        <p:spPr/>
        <p:txBody>
          <a:bodyPr/>
          <a:lstStyle/>
          <a:p>
            <a:fld id="{56E5989D-8CBE-4A5A-841B-E0FC0F675438}" type="slidenum">
              <a:rPr lang="en-US" smtClean="0"/>
              <a:t>‹#›</a:t>
            </a:fld>
            <a:endParaRPr lang="en-US"/>
          </a:p>
        </p:txBody>
      </p:sp>
    </p:spTree>
    <p:extLst>
      <p:ext uri="{BB962C8B-B14F-4D97-AF65-F5344CB8AC3E}">
        <p14:creationId xmlns:p14="http://schemas.microsoft.com/office/powerpoint/2010/main" val="1677016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E406-34EB-1C68-6212-15B6EB0ADE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A2F6CE-AACD-12C0-6114-7404A0E7E9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659669-D028-7B87-F05D-31CD5A7F6D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9397BB-0258-617F-4690-89E62FA7EF43}"/>
              </a:ext>
            </a:extLst>
          </p:cNvPr>
          <p:cNvSpPr>
            <a:spLocks noGrp="1"/>
          </p:cNvSpPr>
          <p:nvPr>
            <p:ph type="dt" sz="half" idx="10"/>
          </p:nvPr>
        </p:nvSpPr>
        <p:spPr/>
        <p:txBody>
          <a:bodyPr/>
          <a:lstStyle/>
          <a:p>
            <a:fld id="{9A541F29-6731-400B-8CA4-92937FADFA29}" type="datetimeFigureOut">
              <a:rPr lang="en-US" smtClean="0"/>
              <a:t>3/17/26</a:t>
            </a:fld>
            <a:endParaRPr lang="en-US"/>
          </a:p>
        </p:txBody>
      </p:sp>
      <p:sp>
        <p:nvSpPr>
          <p:cNvPr id="6" name="Footer Placeholder 5">
            <a:extLst>
              <a:ext uri="{FF2B5EF4-FFF2-40B4-BE49-F238E27FC236}">
                <a16:creationId xmlns:a16="http://schemas.microsoft.com/office/drawing/2014/main" id="{A5360D69-38F9-5F68-7A6B-FD2E76829B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438559-8074-3299-E948-FB1AFDA961BF}"/>
              </a:ext>
            </a:extLst>
          </p:cNvPr>
          <p:cNvSpPr>
            <a:spLocks noGrp="1"/>
          </p:cNvSpPr>
          <p:nvPr>
            <p:ph type="sldNum" sz="quarter" idx="12"/>
          </p:nvPr>
        </p:nvSpPr>
        <p:spPr/>
        <p:txBody>
          <a:bodyPr/>
          <a:lstStyle/>
          <a:p>
            <a:fld id="{56E5989D-8CBE-4A5A-841B-E0FC0F675438}" type="slidenum">
              <a:rPr lang="en-US" smtClean="0"/>
              <a:t>‹#›</a:t>
            </a:fld>
            <a:endParaRPr lang="en-US"/>
          </a:p>
        </p:txBody>
      </p:sp>
    </p:spTree>
    <p:extLst>
      <p:ext uri="{BB962C8B-B14F-4D97-AF65-F5344CB8AC3E}">
        <p14:creationId xmlns:p14="http://schemas.microsoft.com/office/powerpoint/2010/main" val="3509636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ECA17A-248B-6934-EAD3-1FDB82EF27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AB4F78-4DDA-2874-FCCC-B57F90729B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6A210F-86ED-80BC-D760-5ED8F7D974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541F29-6731-400B-8CA4-92937FADFA29}" type="datetimeFigureOut">
              <a:rPr lang="en-US" smtClean="0"/>
              <a:t>3/17/26</a:t>
            </a:fld>
            <a:endParaRPr lang="en-US"/>
          </a:p>
        </p:txBody>
      </p:sp>
      <p:sp>
        <p:nvSpPr>
          <p:cNvPr id="5" name="Footer Placeholder 4">
            <a:extLst>
              <a:ext uri="{FF2B5EF4-FFF2-40B4-BE49-F238E27FC236}">
                <a16:creationId xmlns:a16="http://schemas.microsoft.com/office/drawing/2014/main" id="{B4D87AE2-93B0-74D1-A8C1-2B9391E43B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DD4B8B-930D-AB62-5E98-34B0A1F653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E5989D-8CBE-4A5A-841B-E0FC0F675438}" type="slidenum">
              <a:rPr lang="en-US" smtClean="0"/>
              <a:t>‹#›</a:t>
            </a:fld>
            <a:endParaRPr lang="en-US"/>
          </a:p>
        </p:txBody>
      </p:sp>
    </p:spTree>
    <p:extLst>
      <p:ext uri="{BB962C8B-B14F-4D97-AF65-F5344CB8AC3E}">
        <p14:creationId xmlns:p14="http://schemas.microsoft.com/office/powerpoint/2010/main" val="3761710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CampusSecurity@nic.edu"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nic.edu/MyNIC/"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https://dq88c.app.goo.gl/3f9K" TargetMode="Externa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rth Idaho College Campus Aerial Photo">
            <a:extLst>
              <a:ext uri="{FF2B5EF4-FFF2-40B4-BE49-F238E27FC236}">
                <a16:creationId xmlns:a16="http://schemas.microsoft.com/office/drawing/2014/main" id="{4F0A36FD-3A90-90F1-6616-E83C5B8A55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AB43FDD-3254-AA14-E262-D0D17B27991D}"/>
              </a:ext>
              <a:ext uri="{C183D7F6-B498-43B3-948B-1728B52AA6E4}">
                <adec:decorative xmlns:adec="http://schemas.microsoft.com/office/drawing/2017/decorative" val="1"/>
              </a:ext>
            </a:extLst>
          </p:cNvPr>
          <p:cNvSpPr>
            <a:spLocks noGrp="1"/>
          </p:cNvSpPr>
          <p:nvPr>
            <p:ph type="ctrTitle"/>
          </p:nvPr>
        </p:nvSpPr>
        <p:spPr>
          <a:xfrm>
            <a:off x="2218840" y="154983"/>
            <a:ext cx="7754319" cy="1216214"/>
          </a:xfrm>
          <a:solidFill>
            <a:schemeClr val="tx1">
              <a:lumMod val="85000"/>
              <a:lumOff val="15000"/>
            </a:schemeClr>
          </a:solidFill>
          <a:ln>
            <a:noFill/>
          </a:ln>
        </p:spPr>
        <p:txBody>
          <a:bodyPr>
            <a:normAutofit/>
          </a:bodyPr>
          <a:lstStyle/>
          <a:p>
            <a:r>
              <a:rPr lang="en-US" sz="3600" dirty="0">
                <a:solidFill>
                  <a:srgbClr val="FF0000"/>
                </a:solidFill>
              </a:rPr>
              <a:t>North Idaho College Clery Act and Crime Reporting Training</a:t>
            </a:r>
          </a:p>
        </p:txBody>
      </p:sp>
      <p:sp>
        <p:nvSpPr>
          <p:cNvPr id="3" name="Subtitle 2">
            <a:extLst>
              <a:ext uri="{FF2B5EF4-FFF2-40B4-BE49-F238E27FC236}">
                <a16:creationId xmlns:a16="http://schemas.microsoft.com/office/drawing/2014/main" id="{F72CDC2B-1830-D77C-1DD5-3BCD5B8E6967}"/>
              </a:ext>
              <a:ext uri="{C183D7F6-B498-43B3-948B-1728B52AA6E4}">
                <adec:decorative xmlns:adec="http://schemas.microsoft.com/office/drawing/2017/decorative" val="0"/>
              </a:ext>
            </a:extLst>
          </p:cNvPr>
          <p:cNvSpPr>
            <a:spLocks noGrp="1"/>
          </p:cNvSpPr>
          <p:nvPr>
            <p:ph type="subTitle" idx="1"/>
          </p:nvPr>
        </p:nvSpPr>
        <p:spPr>
          <a:xfrm>
            <a:off x="2532888" y="6467622"/>
            <a:ext cx="5375734" cy="390378"/>
          </a:xfrm>
        </p:spPr>
        <p:txBody>
          <a:bodyPr>
            <a:normAutofit/>
          </a:bodyPr>
          <a:lstStyle/>
          <a:p>
            <a:r>
              <a:rPr lang="en-US" sz="1200" dirty="0">
                <a:solidFill>
                  <a:schemeClr val="bg1"/>
                </a:solidFill>
              </a:rPr>
              <a:t>©  2025 North Idaho College</a:t>
            </a:r>
          </a:p>
        </p:txBody>
      </p:sp>
    </p:spTree>
    <p:extLst>
      <p:ext uri="{BB962C8B-B14F-4D97-AF65-F5344CB8AC3E}">
        <p14:creationId xmlns:p14="http://schemas.microsoft.com/office/powerpoint/2010/main" val="113630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3AC50B-A240-DAE8-4B04-DB4E474191A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73" y="-466531"/>
            <a:ext cx="10105053" cy="2183364"/>
          </a:xfrm>
          <a:prstGeom prst="rect">
            <a:avLst/>
          </a:prstGeom>
        </p:spPr>
      </p:pic>
      <p:sp>
        <p:nvSpPr>
          <p:cNvPr id="4" name="Title 3">
            <a:extLst>
              <a:ext uri="{FF2B5EF4-FFF2-40B4-BE49-F238E27FC236}">
                <a16:creationId xmlns:a16="http://schemas.microsoft.com/office/drawing/2014/main" id="{E5564189-B1B1-90E1-2FE6-775B637A1A38}"/>
              </a:ext>
            </a:extLst>
          </p:cNvPr>
          <p:cNvSpPr txBox="1">
            <a:spLocks noGrp="1"/>
          </p:cNvSpPr>
          <p:nvPr>
            <p:ph type="title" idx="4294967295"/>
          </p:nvPr>
        </p:nvSpPr>
        <p:spPr>
          <a:xfrm>
            <a:off x="2435291" y="1297647"/>
            <a:ext cx="8511362"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mn-lt"/>
                <a:ea typeface="+mn-ea"/>
                <a:cs typeface="+mn-cs"/>
              </a:rPr>
              <a:t>Additional Ways to Report Crimes/Concerning Behavior</a:t>
            </a:r>
          </a:p>
        </p:txBody>
      </p:sp>
      <p:sp>
        <p:nvSpPr>
          <p:cNvPr id="5" name="TextBox 4">
            <a:extLst>
              <a:ext uri="{FF2B5EF4-FFF2-40B4-BE49-F238E27FC236}">
                <a16:creationId xmlns:a16="http://schemas.microsoft.com/office/drawing/2014/main" id="{D81EEC40-0F2A-3F7A-9E57-35EFD6F00364}"/>
              </a:ext>
            </a:extLst>
          </p:cNvPr>
          <p:cNvSpPr txBox="1"/>
          <p:nvPr/>
        </p:nvSpPr>
        <p:spPr>
          <a:xfrm>
            <a:off x="3293706" y="2025908"/>
            <a:ext cx="6219972" cy="4832092"/>
          </a:xfrm>
          <a:prstGeom prst="rect">
            <a:avLst/>
          </a:prstGeom>
          <a:noFill/>
        </p:spPr>
        <p:txBody>
          <a:bodyPr wrap="none" rtlCol="0">
            <a:spAutoFit/>
          </a:bodyPr>
          <a:lstStyle/>
          <a:p>
            <a:pPr marL="285750" indent="-285750">
              <a:buFont typeface="Arial" panose="020B0604020202020204" pitchFamily="34" charset="0"/>
              <a:buChar char="•"/>
            </a:pPr>
            <a:r>
              <a:rPr lang="en-US" sz="2400" dirty="0"/>
              <a:t>In Person Reporting</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Text/Call College Security Department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Email:</a:t>
            </a:r>
          </a:p>
          <a:p>
            <a:r>
              <a:rPr lang="en-US" sz="2400" dirty="0"/>
              <a:t>      </a:t>
            </a:r>
            <a:r>
              <a:rPr lang="en-US" sz="2400" dirty="0">
                <a:hlinkClick r:id="rId3"/>
              </a:rPr>
              <a:t>CampusSecurity@nic.edu</a:t>
            </a:r>
            <a:endParaRPr lang="en-US" sz="2400" dirty="0"/>
          </a:p>
          <a:p>
            <a:endParaRPr lang="en-US" sz="2400" dirty="0"/>
          </a:p>
          <a:p>
            <a:pPr marL="285750" indent="-285750">
              <a:buFont typeface="Arial" panose="020B0604020202020204" pitchFamily="34" charset="0"/>
              <a:buChar char="•"/>
            </a:pPr>
            <a:r>
              <a:rPr lang="en-US" sz="2400" dirty="0"/>
              <a:t>Report Concerning Behavior Form</a:t>
            </a:r>
          </a:p>
          <a:p>
            <a:r>
              <a:rPr lang="en-US" sz="2400" dirty="0"/>
              <a:t>            </a:t>
            </a:r>
            <a:r>
              <a:rPr lang="en-US" sz="2400" dirty="0">
                <a:solidFill>
                  <a:srgbClr val="C00000"/>
                </a:solidFill>
              </a:rPr>
              <a:t>(on Security Page reporting tab)</a:t>
            </a:r>
          </a:p>
          <a:p>
            <a:endParaRPr lang="en-US" sz="2000" dirty="0"/>
          </a:p>
          <a:p>
            <a:pPr marL="285750" indent="-285750">
              <a:buFont typeface="Arial" panose="020B0604020202020204" pitchFamily="34" charset="0"/>
              <a:buChar char="•"/>
            </a:pPr>
            <a:r>
              <a:rPr lang="en-US" sz="2400" dirty="0"/>
              <a:t>Secret Witness Anonymous Reporting Form</a:t>
            </a:r>
          </a:p>
          <a:p>
            <a:r>
              <a:rPr lang="en-US" sz="2400" dirty="0"/>
              <a:t>                  (</a:t>
            </a:r>
            <a:r>
              <a:rPr lang="en-US" sz="2400" dirty="0">
                <a:solidFill>
                  <a:srgbClr val="C00000"/>
                </a:solidFill>
              </a:rPr>
              <a:t>on Security Page reporting tab)</a:t>
            </a:r>
          </a:p>
          <a:p>
            <a:endParaRPr lang="en-US" sz="2400" dirty="0"/>
          </a:p>
        </p:txBody>
      </p:sp>
    </p:spTree>
    <p:extLst>
      <p:ext uri="{BB962C8B-B14F-4D97-AF65-F5344CB8AC3E}">
        <p14:creationId xmlns:p14="http://schemas.microsoft.com/office/powerpoint/2010/main" val="651926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87D73D-BB17-10C5-EF62-72C79FC50F4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73" y="-466531"/>
            <a:ext cx="10105053" cy="2183364"/>
          </a:xfrm>
          <a:prstGeom prst="rect">
            <a:avLst/>
          </a:prstGeom>
        </p:spPr>
      </p:pic>
      <p:sp>
        <p:nvSpPr>
          <p:cNvPr id="4" name="Title 3">
            <a:extLst>
              <a:ext uri="{FF2B5EF4-FFF2-40B4-BE49-F238E27FC236}">
                <a16:creationId xmlns:a16="http://schemas.microsoft.com/office/drawing/2014/main" id="{DB566205-DBA0-7E0D-9EA1-F015F49AB07E}"/>
              </a:ext>
            </a:extLst>
          </p:cNvPr>
          <p:cNvSpPr txBox="1">
            <a:spLocks noGrp="1"/>
          </p:cNvSpPr>
          <p:nvPr>
            <p:ph type="title" idx="4294967295"/>
          </p:nvPr>
        </p:nvSpPr>
        <p:spPr>
          <a:xfrm>
            <a:off x="1957872" y="1569689"/>
            <a:ext cx="8276253"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CSA Reporting Best Practices</a:t>
            </a:r>
          </a:p>
        </p:txBody>
      </p:sp>
      <p:sp>
        <p:nvSpPr>
          <p:cNvPr id="5" name="TextBox 4">
            <a:extLst>
              <a:ext uri="{FF2B5EF4-FFF2-40B4-BE49-F238E27FC236}">
                <a16:creationId xmlns:a16="http://schemas.microsoft.com/office/drawing/2014/main" id="{AA910D8E-B207-FAAF-2E09-698A61D4BC7B}"/>
              </a:ext>
            </a:extLst>
          </p:cNvPr>
          <p:cNvSpPr txBox="1"/>
          <p:nvPr/>
        </p:nvSpPr>
        <p:spPr>
          <a:xfrm>
            <a:off x="2820955" y="2715209"/>
            <a:ext cx="6550090"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t>Tell the reporting party you must report the crime, but can leave out their name if they wish to remain anonymous.</a:t>
            </a:r>
          </a:p>
          <a:p>
            <a:pPr marL="342900" indent="-342900">
              <a:buFont typeface="Arial" panose="020B0604020202020204" pitchFamily="34" charset="0"/>
              <a:buChar char="•"/>
            </a:pPr>
            <a:r>
              <a:rPr lang="en-US" sz="2400" dirty="0"/>
              <a:t>Encourage the victim to report the crime to police, but recognize they do not have to.</a:t>
            </a:r>
          </a:p>
          <a:p>
            <a:pPr marL="342900" indent="-342900">
              <a:buFont typeface="Arial" panose="020B0604020202020204" pitchFamily="34" charset="0"/>
              <a:buChar char="•"/>
            </a:pPr>
            <a:r>
              <a:rPr lang="en-US" sz="2400" dirty="0"/>
              <a:t>Gather as much information as possible.</a:t>
            </a:r>
          </a:p>
          <a:p>
            <a:pPr marL="342900" indent="-342900">
              <a:buFont typeface="Arial" panose="020B0604020202020204" pitchFamily="34" charset="0"/>
              <a:buChar char="•"/>
            </a:pPr>
            <a:r>
              <a:rPr lang="en-US" sz="2400" dirty="0"/>
              <a:t>Pass along information as relayed by the reporting party.</a:t>
            </a:r>
          </a:p>
          <a:p>
            <a:pPr marL="342900" indent="-342900">
              <a:buFont typeface="Arial" panose="020B0604020202020204" pitchFamily="34" charset="0"/>
              <a:buChar char="•"/>
            </a:pPr>
            <a:r>
              <a:rPr lang="en-US" sz="2400" b="1" dirty="0"/>
              <a:t>WHEN IN DOUBT, REPORT.</a:t>
            </a:r>
            <a:endParaRPr lang="en-US" sz="2400" dirty="0"/>
          </a:p>
        </p:txBody>
      </p:sp>
    </p:spTree>
    <p:extLst>
      <p:ext uri="{BB962C8B-B14F-4D97-AF65-F5344CB8AC3E}">
        <p14:creationId xmlns:p14="http://schemas.microsoft.com/office/powerpoint/2010/main" val="3577709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5B498E-91BD-56E6-5002-076DE59F6E7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73" y="-454656"/>
            <a:ext cx="10105053" cy="2183364"/>
          </a:xfrm>
          <a:prstGeom prst="rect">
            <a:avLst/>
          </a:prstGeom>
        </p:spPr>
      </p:pic>
      <p:sp>
        <p:nvSpPr>
          <p:cNvPr id="4" name="Title 3">
            <a:extLst>
              <a:ext uri="{FF2B5EF4-FFF2-40B4-BE49-F238E27FC236}">
                <a16:creationId xmlns:a16="http://schemas.microsoft.com/office/drawing/2014/main" id="{84446C37-1EDB-EAB3-4792-BB32F0C46140}"/>
              </a:ext>
            </a:extLst>
          </p:cNvPr>
          <p:cNvSpPr txBox="1">
            <a:spLocks noGrp="1"/>
          </p:cNvSpPr>
          <p:nvPr>
            <p:ph type="title" idx="4294967295"/>
          </p:nvPr>
        </p:nvSpPr>
        <p:spPr>
          <a:xfrm>
            <a:off x="3545633" y="1548882"/>
            <a:ext cx="4372052"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mn-lt"/>
                <a:ea typeface="+mn-ea"/>
                <a:cs typeface="+mn-cs"/>
              </a:rPr>
              <a:t>Timing is Critical</a:t>
            </a:r>
          </a:p>
        </p:txBody>
      </p:sp>
      <p:sp>
        <p:nvSpPr>
          <p:cNvPr id="5" name="TextBox 4">
            <a:extLst>
              <a:ext uri="{FF2B5EF4-FFF2-40B4-BE49-F238E27FC236}">
                <a16:creationId xmlns:a16="http://schemas.microsoft.com/office/drawing/2014/main" id="{0C075F1B-0F31-CEBA-259E-66EBD5EAD532}"/>
              </a:ext>
            </a:extLst>
          </p:cNvPr>
          <p:cNvSpPr txBox="1"/>
          <p:nvPr/>
        </p:nvSpPr>
        <p:spPr>
          <a:xfrm>
            <a:off x="1334278" y="2547256"/>
            <a:ext cx="4086808" cy="3416320"/>
          </a:xfrm>
          <a:prstGeom prst="rect">
            <a:avLst/>
          </a:prstGeom>
          <a:noFill/>
        </p:spPr>
        <p:txBody>
          <a:bodyPr wrap="square" rtlCol="0">
            <a:spAutoFit/>
          </a:bodyPr>
          <a:lstStyle/>
          <a:p>
            <a:pPr marL="285750" indent="-285750">
              <a:buFont typeface="Arial" panose="020B0604020202020204" pitchFamily="34" charset="0"/>
              <a:buChar char="•"/>
            </a:pPr>
            <a:r>
              <a:rPr lang="en-US" sz="2400"/>
              <a:t>Crime reports may be the basis for a campus alert.</a:t>
            </a:r>
          </a:p>
          <a:p>
            <a:pPr marL="285750" indent="-285750">
              <a:buFont typeface="Arial" panose="020B0604020202020204" pitchFamily="34" charset="0"/>
              <a:buChar char="•"/>
            </a:pPr>
            <a:r>
              <a:rPr lang="en-US" sz="2400"/>
              <a:t>Note </a:t>
            </a:r>
            <a:r>
              <a:rPr lang="en-US" sz="2400" b="1"/>
              <a:t>when </a:t>
            </a:r>
            <a:r>
              <a:rPr lang="en-US" sz="2400"/>
              <a:t>the incident occurred and </a:t>
            </a:r>
            <a:r>
              <a:rPr lang="en-US" sz="2400" b="1"/>
              <a:t>when </a:t>
            </a:r>
            <a:r>
              <a:rPr lang="en-US" sz="2400"/>
              <a:t>it was reported to you.</a:t>
            </a:r>
          </a:p>
          <a:p>
            <a:pPr marL="285750" indent="-285750">
              <a:buFont typeface="Arial" panose="020B0604020202020204" pitchFamily="34" charset="0"/>
              <a:buChar char="•"/>
            </a:pPr>
            <a:r>
              <a:rPr lang="en-US" sz="2400"/>
              <a:t>Per the Clery Act, crimes are reported for the calendar year it was first reported to a CSA.</a:t>
            </a:r>
            <a:endParaRPr lang="en-US" sz="2400" dirty="0"/>
          </a:p>
        </p:txBody>
      </p:sp>
      <p:pic>
        <p:nvPicPr>
          <p:cNvPr id="8194" name="Picture 2" descr="Emergency Alert Logo">
            <a:extLst>
              <a:ext uri="{FF2B5EF4-FFF2-40B4-BE49-F238E27FC236}">
                <a16:creationId xmlns:a16="http://schemas.microsoft.com/office/drawing/2014/main" id="{63D528E7-05A6-F697-7EE8-4675985FE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6331" y="2324832"/>
            <a:ext cx="3810000" cy="364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884286"/>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B63D5E-64D6-8647-3EB7-EE37C8967DD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73" y="-466531"/>
            <a:ext cx="10105053" cy="2183364"/>
          </a:xfrm>
          <a:prstGeom prst="rect">
            <a:avLst/>
          </a:prstGeom>
        </p:spPr>
      </p:pic>
      <p:sp>
        <p:nvSpPr>
          <p:cNvPr id="2" name="Title 1">
            <a:extLst>
              <a:ext uri="{FF2B5EF4-FFF2-40B4-BE49-F238E27FC236}">
                <a16:creationId xmlns:a16="http://schemas.microsoft.com/office/drawing/2014/main" id="{1A763003-E195-06C3-F9C8-2CA07220B09D}"/>
              </a:ext>
            </a:extLst>
          </p:cNvPr>
          <p:cNvSpPr>
            <a:spLocks noGrp="1"/>
          </p:cNvSpPr>
          <p:nvPr>
            <p:ph type="title" idx="4294967295"/>
          </p:nvPr>
        </p:nvSpPr>
        <p:spPr>
          <a:xfrm>
            <a:off x="838200" y="1306716"/>
            <a:ext cx="10515600" cy="383972"/>
          </a:xfrm>
        </p:spPr>
        <p:txBody>
          <a:bodyPr>
            <a:normAutofit fontScale="90000"/>
          </a:bodyPr>
          <a:lstStyle/>
          <a:p>
            <a:pPr algn="ctr"/>
            <a:r>
              <a:rPr lang="en-US" sz="2400" dirty="0"/>
              <a:t>NIC Emergency Alert System</a:t>
            </a:r>
          </a:p>
        </p:txBody>
      </p:sp>
      <p:sp>
        <p:nvSpPr>
          <p:cNvPr id="5" name="TextBox 4">
            <a:extLst>
              <a:ext uri="{FF2B5EF4-FFF2-40B4-BE49-F238E27FC236}">
                <a16:creationId xmlns:a16="http://schemas.microsoft.com/office/drawing/2014/main" id="{CFCE1879-B2C4-6B93-DAB8-E4093A5D288C}"/>
              </a:ext>
            </a:extLst>
          </p:cNvPr>
          <p:cNvSpPr txBox="1"/>
          <p:nvPr/>
        </p:nvSpPr>
        <p:spPr>
          <a:xfrm>
            <a:off x="839755" y="2295331"/>
            <a:ext cx="3135086" cy="3416320"/>
          </a:xfrm>
          <a:prstGeom prst="rect">
            <a:avLst/>
          </a:prstGeom>
          <a:noFill/>
        </p:spPr>
        <p:txBody>
          <a:bodyPr wrap="square" rtlCol="0">
            <a:spAutoFit/>
          </a:bodyPr>
          <a:lstStyle/>
          <a:p>
            <a:pPr algn="l"/>
            <a:r>
              <a:rPr lang="en-US" sz="2400" b="0" i="0" dirty="0">
                <a:solidFill>
                  <a:srgbClr val="000000"/>
                </a:solidFill>
                <a:effectLst/>
                <a:latin typeface="ff-tisa-web-pro"/>
              </a:rPr>
              <a:t>If you are a current student:</a:t>
            </a:r>
          </a:p>
          <a:p>
            <a:pPr algn="l"/>
            <a:r>
              <a:rPr lang="en-US" sz="2400" b="1" i="0" dirty="0">
                <a:solidFill>
                  <a:srgbClr val="000000"/>
                </a:solidFill>
                <a:effectLst/>
                <a:latin typeface="ff-tisa-web-pro"/>
              </a:rPr>
              <a:t>To update your information</a:t>
            </a:r>
            <a:endParaRPr lang="en-US" sz="2400" b="0" i="0" dirty="0">
              <a:solidFill>
                <a:srgbClr val="000000"/>
              </a:solidFill>
              <a:effectLst/>
              <a:latin typeface="ff-tisa-web-pro"/>
            </a:endParaRPr>
          </a:p>
          <a:p>
            <a:pPr algn="l">
              <a:buFont typeface="+mj-lt"/>
              <a:buAutoNum type="arabicPeriod"/>
            </a:pPr>
            <a:r>
              <a:rPr lang="en-US" sz="2400" b="0" i="0" dirty="0">
                <a:solidFill>
                  <a:srgbClr val="000000"/>
                </a:solidFill>
                <a:effectLst/>
                <a:latin typeface="var(--sans)"/>
              </a:rPr>
              <a:t>Log in to </a:t>
            </a:r>
            <a:r>
              <a:rPr lang="en-US" sz="2400" b="0" i="0" dirty="0" err="1">
                <a:solidFill>
                  <a:srgbClr val="000000"/>
                </a:solidFill>
                <a:effectLst/>
                <a:latin typeface="var(--sans)"/>
                <a:hlinkClick r:id="rId3"/>
              </a:rPr>
              <a:t>MyNIC</a:t>
            </a:r>
            <a:endParaRPr lang="en-US" sz="2400" b="0" i="0" dirty="0">
              <a:solidFill>
                <a:srgbClr val="000000"/>
              </a:solidFill>
              <a:effectLst/>
              <a:latin typeface="var(--sans)"/>
            </a:endParaRPr>
          </a:p>
          <a:p>
            <a:pPr algn="l">
              <a:buFont typeface="+mj-lt"/>
              <a:buAutoNum type="arabicPeriod"/>
            </a:pPr>
            <a:r>
              <a:rPr lang="en-US" sz="2400" b="0" i="0" dirty="0">
                <a:solidFill>
                  <a:srgbClr val="000000"/>
                </a:solidFill>
                <a:effectLst/>
                <a:latin typeface="var(--sans)"/>
              </a:rPr>
              <a:t>click "</a:t>
            </a:r>
            <a:r>
              <a:rPr lang="en-US" sz="2400" b="0" i="0" dirty="0" err="1">
                <a:solidFill>
                  <a:srgbClr val="000000"/>
                </a:solidFill>
                <a:effectLst/>
                <a:latin typeface="var(--sans)"/>
              </a:rPr>
              <a:t>MyNIC</a:t>
            </a:r>
            <a:r>
              <a:rPr lang="en-US" sz="2400" b="0" i="0" dirty="0">
                <a:solidFill>
                  <a:srgbClr val="000000"/>
                </a:solidFill>
                <a:effectLst/>
                <a:latin typeface="var(--sans)"/>
              </a:rPr>
              <a:t> Services"</a:t>
            </a:r>
          </a:p>
          <a:p>
            <a:pPr algn="l">
              <a:buFont typeface="+mj-lt"/>
              <a:buAutoNum type="arabicPeriod"/>
            </a:pPr>
            <a:r>
              <a:rPr lang="en-US" sz="2400" b="0" i="0" dirty="0">
                <a:solidFill>
                  <a:srgbClr val="000000"/>
                </a:solidFill>
                <a:effectLst/>
                <a:latin typeface="var(--sans)"/>
              </a:rPr>
              <a:t>click "Contact Information."</a:t>
            </a:r>
          </a:p>
        </p:txBody>
      </p:sp>
      <p:pic>
        <p:nvPicPr>
          <p:cNvPr id="11266" name="Picture 2">
            <a:extLst>
              <a:ext uri="{FF2B5EF4-FFF2-40B4-BE49-F238E27FC236}">
                <a16:creationId xmlns:a16="http://schemas.microsoft.com/office/drawing/2014/main" id="{34F790C5-5C37-EFD2-E814-E689E178DA1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0999" y="1903209"/>
            <a:ext cx="3810000" cy="36480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88426CB-9F82-8C80-BC47-99E259F5BEAD}"/>
              </a:ext>
            </a:extLst>
          </p:cNvPr>
          <p:cNvSpPr txBox="1"/>
          <p:nvPr/>
        </p:nvSpPr>
        <p:spPr>
          <a:xfrm>
            <a:off x="8570563" y="2245754"/>
            <a:ext cx="3239145" cy="2862322"/>
          </a:xfrm>
          <a:prstGeom prst="rect">
            <a:avLst/>
          </a:prstGeom>
          <a:noFill/>
        </p:spPr>
        <p:txBody>
          <a:bodyPr wrap="square" rtlCol="0">
            <a:spAutoFit/>
          </a:bodyPr>
          <a:lstStyle/>
          <a:p>
            <a:pPr lvl="0">
              <a:defRPr/>
            </a:pPr>
            <a:r>
              <a:rPr lang="en-US" dirty="0">
                <a:solidFill>
                  <a:srgbClr val="000000"/>
                </a:solidFill>
                <a:latin typeface="ff-tisa-web-pro"/>
              </a:rPr>
              <a:t>If you are not a current student:</a:t>
            </a:r>
          </a:p>
          <a:p>
            <a:pPr lvl="0">
              <a:defRPr/>
            </a:pPr>
            <a:r>
              <a:rPr lang="en-US" b="1" dirty="0">
                <a:solidFill>
                  <a:srgbClr val="000000"/>
                </a:solidFill>
                <a:latin typeface="ff-tisa-web-pro"/>
              </a:rPr>
              <a:t>or are a Workforce Training Center student or student from another institution, but would like to receive NIC emergency alerts:</a:t>
            </a:r>
            <a:endParaRPr lang="en-US" dirty="0">
              <a:solidFill>
                <a:srgbClr val="000000"/>
              </a:solidFill>
              <a:latin typeface="ff-tisa-web-pro"/>
            </a:endParaRPr>
          </a:p>
          <a:p>
            <a:pPr lvl="0">
              <a:buFont typeface="Arial" panose="020B0604020202020204" pitchFamily="34" charset="0"/>
              <a:buChar char="•"/>
              <a:defRPr/>
            </a:pPr>
            <a:r>
              <a:rPr lang="en-US" dirty="0">
                <a:solidFill>
                  <a:srgbClr val="000000"/>
                </a:solidFill>
                <a:latin typeface="var(--sans)"/>
              </a:rPr>
              <a:t>Text #</a:t>
            </a:r>
            <a:r>
              <a:rPr lang="en-US" dirty="0" err="1">
                <a:solidFill>
                  <a:srgbClr val="000000"/>
                </a:solidFill>
                <a:latin typeface="var(--sans)"/>
              </a:rPr>
              <a:t>nicalerts</a:t>
            </a:r>
            <a:r>
              <a:rPr lang="en-US" dirty="0">
                <a:solidFill>
                  <a:srgbClr val="000000"/>
                </a:solidFill>
                <a:latin typeface="var(--sans)"/>
              </a:rPr>
              <a:t> to (208) 449-1272 from any mobile device</a:t>
            </a:r>
          </a:p>
          <a:p>
            <a:pPr lvl="0">
              <a:buFont typeface="Arial" panose="020B0604020202020204" pitchFamily="34" charset="0"/>
              <a:buChar char="•"/>
              <a:defRPr/>
            </a:pPr>
            <a:r>
              <a:rPr lang="en-US" dirty="0">
                <a:solidFill>
                  <a:srgbClr val="000000"/>
                </a:solidFill>
                <a:latin typeface="var(--sans)"/>
              </a:rPr>
              <a:t>or complete the online form: </a:t>
            </a:r>
            <a:r>
              <a:rPr lang="en-US" dirty="0">
                <a:solidFill>
                  <a:srgbClr val="000000"/>
                </a:solidFill>
                <a:latin typeface="var(--sans)"/>
                <a:hlinkClick r:id="rId5"/>
              </a:rPr>
              <a:t>InformaCast</a:t>
            </a:r>
            <a:r>
              <a:rPr lang="en-US" dirty="0">
                <a:solidFill>
                  <a:srgbClr val="000000"/>
                </a:solidFill>
                <a:latin typeface="var(--sans)"/>
              </a:rPr>
              <a:t>.</a:t>
            </a:r>
            <a:endParaRPr lang="en-US" dirty="0"/>
          </a:p>
        </p:txBody>
      </p:sp>
    </p:spTree>
    <p:extLst>
      <p:ext uri="{BB962C8B-B14F-4D97-AF65-F5344CB8AC3E}">
        <p14:creationId xmlns:p14="http://schemas.microsoft.com/office/powerpoint/2010/main" val="1044974678"/>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B0C421-5117-3309-BB2D-93382E4428E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73" y="-34804"/>
            <a:ext cx="10105053" cy="2183364"/>
          </a:xfrm>
          <a:prstGeom prst="rect">
            <a:avLst/>
          </a:prstGeom>
        </p:spPr>
      </p:pic>
      <p:sp>
        <p:nvSpPr>
          <p:cNvPr id="4" name="Title 3">
            <a:extLst>
              <a:ext uri="{FF2B5EF4-FFF2-40B4-BE49-F238E27FC236}">
                <a16:creationId xmlns:a16="http://schemas.microsoft.com/office/drawing/2014/main" id="{5B61E166-9DAB-6539-9AB3-2590DD0ED597}"/>
              </a:ext>
            </a:extLst>
          </p:cNvPr>
          <p:cNvSpPr txBox="1">
            <a:spLocks noGrp="1"/>
          </p:cNvSpPr>
          <p:nvPr>
            <p:ph type="title" idx="4294967295"/>
          </p:nvPr>
        </p:nvSpPr>
        <p:spPr>
          <a:xfrm>
            <a:off x="3013789" y="1502229"/>
            <a:ext cx="550506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Clery Geography</a:t>
            </a:r>
          </a:p>
        </p:txBody>
      </p:sp>
      <p:sp>
        <p:nvSpPr>
          <p:cNvPr id="5" name="TextBox 4">
            <a:extLst>
              <a:ext uri="{FF2B5EF4-FFF2-40B4-BE49-F238E27FC236}">
                <a16:creationId xmlns:a16="http://schemas.microsoft.com/office/drawing/2014/main" id="{6AD7D25E-4E1A-5117-6B5F-EB65C2358A48}"/>
              </a:ext>
            </a:extLst>
          </p:cNvPr>
          <p:cNvSpPr txBox="1"/>
          <p:nvPr/>
        </p:nvSpPr>
        <p:spPr>
          <a:xfrm>
            <a:off x="1231641" y="2513743"/>
            <a:ext cx="3760237"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t>Must specify the type and number of crimes occurring in areas North Idaho College owns or controls including:</a:t>
            </a:r>
          </a:p>
          <a:p>
            <a:pPr marL="514350" indent="-514350">
              <a:buFont typeface="Arial" panose="020B0604020202020204" pitchFamily="34" charset="0"/>
              <a:buChar char="•"/>
            </a:pPr>
            <a:r>
              <a:rPr lang="en-US" sz="2400" b="1" dirty="0"/>
              <a:t>On Campus</a:t>
            </a:r>
            <a:r>
              <a:rPr lang="en-US" sz="2400" dirty="0"/>
              <a:t> (including on campus residence halls)</a:t>
            </a:r>
          </a:p>
          <a:p>
            <a:pPr marL="514350" indent="-514350">
              <a:buFont typeface="Arial" panose="020B0604020202020204" pitchFamily="34" charset="0"/>
              <a:buChar char="•"/>
            </a:pPr>
            <a:r>
              <a:rPr lang="en-US" sz="2400" b="1" dirty="0"/>
              <a:t>Public Property</a:t>
            </a:r>
          </a:p>
          <a:p>
            <a:pPr marL="514350" indent="-514350">
              <a:buFont typeface="Arial" panose="020B0604020202020204" pitchFamily="34" charset="0"/>
              <a:buChar char="•"/>
            </a:pPr>
            <a:r>
              <a:rPr lang="en-US" sz="2400" b="1" dirty="0"/>
              <a:t>Non-Campus</a:t>
            </a:r>
          </a:p>
        </p:txBody>
      </p:sp>
      <p:pic>
        <p:nvPicPr>
          <p:cNvPr id="12290" name="Picture 2" descr="North Idaho College Campus Aerial - ">
            <a:extLst>
              <a:ext uri="{FF2B5EF4-FFF2-40B4-BE49-F238E27FC236}">
                <a16:creationId xmlns:a16="http://schemas.microsoft.com/office/drawing/2014/main" id="{A915CF37-9C92-0144-4378-22813EA723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6481" y="2513743"/>
            <a:ext cx="6368143" cy="3804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662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55122D-4023-C441-9395-F82F6B8F0FA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73" y="-466531"/>
            <a:ext cx="10105053" cy="2183364"/>
          </a:xfrm>
          <a:prstGeom prst="rect">
            <a:avLst/>
          </a:prstGeom>
        </p:spPr>
      </p:pic>
      <p:sp>
        <p:nvSpPr>
          <p:cNvPr id="4" name="Title 3">
            <a:extLst>
              <a:ext uri="{FF2B5EF4-FFF2-40B4-BE49-F238E27FC236}">
                <a16:creationId xmlns:a16="http://schemas.microsoft.com/office/drawing/2014/main" id="{6E3FF99E-7D2B-C80D-90C2-D2AD23197715}"/>
              </a:ext>
            </a:extLst>
          </p:cNvPr>
          <p:cNvSpPr txBox="1">
            <a:spLocks noGrp="1"/>
          </p:cNvSpPr>
          <p:nvPr>
            <p:ph type="title" idx="4294967295"/>
          </p:nvPr>
        </p:nvSpPr>
        <p:spPr>
          <a:xfrm>
            <a:off x="2995127" y="1229475"/>
            <a:ext cx="6372807"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B050"/>
                </a:solidFill>
                <a:effectLst/>
                <a:uLnTx/>
                <a:uFillTx/>
                <a:latin typeface="+mn-lt"/>
                <a:ea typeface="+mn-ea"/>
                <a:cs typeface="+mn-cs"/>
              </a:rPr>
              <a:t>Point to Resources</a:t>
            </a:r>
          </a:p>
        </p:txBody>
      </p:sp>
      <p:sp>
        <p:nvSpPr>
          <p:cNvPr id="5" name="TextBox 4">
            <a:extLst>
              <a:ext uri="{FF2B5EF4-FFF2-40B4-BE49-F238E27FC236}">
                <a16:creationId xmlns:a16="http://schemas.microsoft.com/office/drawing/2014/main" id="{CEAEE721-2C79-CE9F-479B-546881B3245E}"/>
              </a:ext>
            </a:extLst>
          </p:cNvPr>
          <p:cNvSpPr txBox="1"/>
          <p:nvPr/>
        </p:nvSpPr>
        <p:spPr>
          <a:xfrm>
            <a:off x="1520891" y="2025908"/>
            <a:ext cx="8892073" cy="4832092"/>
          </a:xfrm>
          <a:prstGeom prst="rect">
            <a:avLst/>
          </a:prstGeom>
          <a:noFill/>
        </p:spPr>
        <p:txBody>
          <a:bodyPr wrap="square" rtlCol="0">
            <a:spAutoFit/>
          </a:bodyPr>
          <a:lstStyle/>
          <a:p>
            <a:pPr marL="285750" indent="-285750" algn="ctr">
              <a:buFont typeface="Arial" panose="020B0604020202020204" pitchFamily="34" charset="0"/>
              <a:buChar char="•"/>
            </a:pPr>
            <a:r>
              <a:rPr lang="en-US" sz="2800" dirty="0"/>
              <a:t>Victims can receive resources even if they choose not to report.</a:t>
            </a:r>
          </a:p>
          <a:p>
            <a:pPr marL="285750" indent="-285750" algn="ctr">
              <a:buFont typeface="Arial" panose="020B0604020202020204" pitchFamily="34" charset="0"/>
              <a:buChar char="•"/>
            </a:pPr>
            <a:r>
              <a:rPr lang="en-US" sz="2800" dirty="0"/>
              <a:t>Let the victim know about the options for reporting to police/security and anonymous crime reporting through the online “Secret Witness” form found on the Security website.</a:t>
            </a:r>
          </a:p>
          <a:p>
            <a:pPr marL="285750" indent="-285750" algn="ctr">
              <a:buFont typeface="Arial" panose="020B0604020202020204" pitchFamily="34" charset="0"/>
              <a:buChar char="•"/>
            </a:pPr>
            <a:r>
              <a:rPr lang="en-US" sz="2800" dirty="0"/>
              <a:t>Inform victim of resources available to them including medical, counseling, sexual assault and relationship violence resources.</a:t>
            </a:r>
          </a:p>
          <a:p>
            <a:pPr marL="285750" indent="-285750" algn="ctr">
              <a:buFont typeface="Arial" panose="020B0604020202020204" pitchFamily="34" charset="0"/>
              <a:buChar char="•"/>
            </a:pPr>
            <a:r>
              <a:rPr lang="en-US" sz="2800" dirty="0">
                <a:solidFill>
                  <a:srgbClr val="FF0000"/>
                </a:solidFill>
              </a:rPr>
              <a:t>Information on resources available can be found on handouts.</a:t>
            </a:r>
          </a:p>
        </p:txBody>
      </p:sp>
    </p:spTree>
    <p:extLst>
      <p:ext uri="{BB962C8B-B14F-4D97-AF65-F5344CB8AC3E}">
        <p14:creationId xmlns:p14="http://schemas.microsoft.com/office/powerpoint/2010/main" val="1171737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F3106F-DBFB-072F-194F-624402FC391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492" y="-164592"/>
            <a:ext cx="9719015" cy="1728216"/>
          </a:xfrm>
          <a:prstGeom prst="rect">
            <a:avLst/>
          </a:prstGeom>
        </p:spPr>
      </p:pic>
      <p:sp>
        <p:nvSpPr>
          <p:cNvPr id="3" name="Title 2">
            <a:extLst>
              <a:ext uri="{FF2B5EF4-FFF2-40B4-BE49-F238E27FC236}">
                <a16:creationId xmlns:a16="http://schemas.microsoft.com/office/drawing/2014/main" id="{A01A6C72-E3EF-A094-C39C-4EAAE3984CC0}"/>
              </a:ext>
            </a:extLst>
          </p:cNvPr>
          <p:cNvSpPr>
            <a:spLocks noGrp="1"/>
          </p:cNvSpPr>
          <p:nvPr>
            <p:ph type="title" idx="4294967295"/>
          </p:nvPr>
        </p:nvSpPr>
        <p:spPr>
          <a:xfrm>
            <a:off x="3919727" y="1219171"/>
            <a:ext cx="4077399" cy="627216"/>
          </a:xfrm>
        </p:spPr>
        <p:txBody>
          <a:bodyPr>
            <a:normAutofit/>
          </a:bodyPr>
          <a:lstStyle/>
          <a:p>
            <a:r>
              <a:rPr lang="en-US" sz="1800" b="1" dirty="0"/>
              <a:t>HAZING </a:t>
            </a:r>
            <a:r>
              <a:rPr lang="en-US" sz="1800" dirty="0"/>
              <a:t>is now a reportable Clery Crime.</a:t>
            </a:r>
          </a:p>
        </p:txBody>
      </p:sp>
      <p:sp>
        <p:nvSpPr>
          <p:cNvPr id="6" name="TextBox 5">
            <a:extLst>
              <a:ext uri="{FF2B5EF4-FFF2-40B4-BE49-F238E27FC236}">
                <a16:creationId xmlns:a16="http://schemas.microsoft.com/office/drawing/2014/main" id="{594D7343-8370-6D49-AEC2-FDB779E17928}"/>
              </a:ext>
            </a:extLst>
          </p:cNvPr>
          <p:cNvSpPr txBox="1"/>
          <p:nvPr/>
        </p:nvSpPr>
        <p:spPr>
          <a:xfrm>
            <a:off x="3919727" y="1316736"/>
            <a:ext cx="4352544" cy="1754326"/>
          </a:xfrm>
          <a:prstGeom prst="rect">
            <a:avLst/>
          </a:prstGeom>
          <a:noFill/>
        </p:spPr>
        <p:txBody>
          <a:bodyPr wrap="square" rtlCol="0">
            <a:spAutoFit/>
          </a:bodyPr>
          <a:lstStyle/>
          <a:p>
            <a:endParaRPr lang="en-US" dirty="0"/>
          </a:p>
          <a:p>
            <a:endParaRPr lang="en-US" dirty="0"/>
          </a:p>
          <a:p>
            <a:r>
              <a:rPr lang="en-US" dirty="0"/>
              <a:t>In December of 2024 hazing was signed into law to become a reportable Clery crime. Below is the Clery definition of Hazing and the Idaho State law definition.</a:t>
            </a:r>
          </a:p>
        </p:txBody>
      </p:sp>
      <p:sp>
        <p:nvSpPr>
          <p:cNvPr id="11" name="Rectangle 4">
            <a:extLst>
              <a:ext uri="{FF2B5EF4-FFF2-40B4-BE49-F238E27FC236}">
                <a16:creationId xmlns:a16="http://schemas.microsoft.com/office/drawing/2014/main" id="{4BB97A87-08F3-9C0A-5BFD-F11EAE0E33D3}"/>
              </a:ext>
            </a:extLst>
          </p:cNvPr>
          <p:cNvSpPr>
            <a:spLocks noChangeArrowheads="1"/>
          </p:cNvSpPr>
          <p:nvPr/>
        </p:nvSpPr>
        <p:spPr bwMode="auto">
          <a:xfrm>
            <a:off x="1481328" y="3353825"/>
            <a:ext cx="9474179" cy="24468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333333"/>
                </a:solidFill>
                <a:effectLst/>
                <a:uLnTx/>
                <a:uFillTx/>
                <a:latin typeface="+mn-lt"/>
                <a:ea typeface="+mn-ea"/>
                <a:cs typeface="+mn-cs"/>
              </a:rPr>
              <a:t>The term `hazing', for purposes of reporting statistics on hazing incidents under paragraph (1)(F)(iv), means any intentional, knowing, or reckless act committed by a person (whether individually or in concert with other persons) against another person or persons regardless of the willingness of such other person or persons to participate, that-- ``(I) is committed in the course of an initiation into, an affiliation with, or the maintenance of membership in, a student organization; and ``(II) causes or creates a risk, above the reasonable risk encountered in the course of participation in the institution of higher education or the organization (such as the physical preparation necessary for participation in an athletic team), of physical or psychological injury including-- ``(aa) whipping, beating, striking, electronic shocking, placing of a harmful substance on someone's body, or similar activity; ``(bb) causing, coercing, or otherwise inducing sleep deprivation, exposure to the elements, confinement in a small space, extreme calisthenics, or other similar activity; ``(cc) causing, coercing, or otherwise inducing another person to consume food, liquid, alcohol, drugs, or other substances; ``(dd) causing, coercing, or otherwise inducing another person to perform sexual acts; ``(ee) any activity that places another person in reasonable fear of bodily harm through the use of threatening words or conduct; ``(ff) any activity against another person that includes a criminal violation of local, State, Tribal, or Federal law; and ``(gg) any activity that induces, causes, or requires another person to perform a duty or task that involves a criminal violation of local, State, Tribal, or Federal law.''</a:t>
            </a:r>
            <a:r>
              <a:rPr kumimoji="0" lang="en-US" altLang="en-US" sz="1200" b="0" i="0" u="none" strike="noStrike" kern="1200" cap="none" spc="0" normalizeH="0" baseline="0" noProof="0">
                <a:ln>
                  <a:noFill/>
                </a:ln>
                <a:solidFill>
                  <a:schemeClr val="tx1"/>
                </a:solidFill>
                <a:effectLst/>
                <a:uLnTx/>
                <a:uFillTx/>
                <a:latin typeface="+mn-lt"/>
                <a:ea typeface="+mn-ea"/>
                <a:cs typeface="+mn-cs"/>
              </a:rPr>
              <a:t> </a:t>
            </a:r>
            <a:endParaRPr kumimoji="0" lang="en-US" altLang="en-US" sz="1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846843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0CA8F6-76A8-14BA-0C99-F44C031FF39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40" y="-219456"/>
            <a:ext cx="10516595" cy="1728216"/>
          </a:xfrm>
          <a:prstGeom prst="rect">
            <a:avLst/>
          </a:prstGeom>
        </p:spPr>
      </p:pic>
      <p:pic>
        <p:nvPicPr>
          <p:cNvPr id="2052" name="Picture 4" descr=" State Seal of Idaho">
            <a:extLst>
              <a:ext uri="{FF2B5EF4-FFF2-40B4-BE49-F238E27FC236}">
                <a16:creationId xmlns:a16="http://schemas.microsoft.com/office/drawing/2014/main" id="{1E9735F2-BFC3-07DD-8679-07626ED1E0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9304" y="1281684"/>
            <a:ext cx="1752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F4F12CF-E668-BA83-F85D-3EB99FE17B45}"/>
              </a:ext>
            </a:extLst>
          </p:cNvPr>
          <p:cNvSpPr txBox="1"/>
          <p:nvPr/>
        </p:nvSpPr>
        <p:spPr>
          <a:xfrm>
            <a:off x="320040" y="3823717"/>
            <a:ext cx="11311128" cy="2712602"/>
          </a:xfrm>
          <a:prstGeom prst="rect">
            <a:avLst/>
          </a:prstGeom>
          <a:noFill/>
        </p:spPr>
        <p:txBody>
          <a:bodyPr wrap="square">
            <a:spAutoFit/>
          </a:bodyPr>
          <a:lstStyle/>
          <a:p>
            <a:pPr algn="just">
              <a:lnSpc>
                <a:spcPts val="1200"/>
              </a:lnSpc>
            </a:pPr>
            <a:r>
              <a:rPr lang="en-US" sz="1200" b="0" i="0" dirty="0">
                <a:solidFill>
                  <a:srgbClr val="161616"/>
                </a:solidFill>
                <a:effectLst/>
                <a:latin typeface="Aptos" panose="020B0004020202020204" pitchFamily="34" charset="0"/>
              </a:rPr>
              <a:t>18-917.  </a:t>
            </a:r>
            <a:r>
              <a:rPr lang="en-US" sz="1200" b="0" i="0" cap="all" dirty="0">
                <a:solidFill>
                  <a:srgbClr val="161616"/>
                </a:solidFill>
                <a:effectLst/>
                <a:latin typeface="Aptos" panose="020B0004020202020204" pitchFamily="34" charset="0"/>
              </a:rPr>
              <a:t>Hazing. </a:t>
            </a:r>
            <a:r>
              <a:rPr lang="en-US" sz="1200" b="0" i="0" dirty="0">
                <a:solidFill>
                  <a:srgbClr val="161616"/>
                </a:solidFill>
                <a:effectLst/>
                <a:latin typeface="Aptos" panose="020B0004020202020204" pitchFamily="34" charset="0"/>
              </a:rPr>
              <a:t>(1) No student or member of a fraternity, sorority or other living or social student group or organization organized or operating on or near a school or college or university campus, shall intentionally haze or conspire to haze any member, potential member or person pledged to be a member of the group or organization, as a condition or precondition of attaining membership in the group or organization or of attaining any office or status therein.</a:t>
            </a:r>
          </a:p>
          <a:p>
            <a:pPr algn="just">
              <a:lnSpc>
                <a:spcPts val="1200"/>
              </a:lnSpc>
            </a:pPr>
            <a:r>
              <a:rPr lang="en-US" sz="1200" b="0" i="0" dirty="0">
                <a:solidFill>
                  <a:srgbClr val="161616"/>
                </a:solidFill>
                <a:effectLst/>
                <a:latin typeface="Aptos" panose="020B0004020202020204" pitchFamily="34" charset="0"/>
              </a:rPr>
              <a:t>(2)  As used in this section, "haze" means to subject a person to bodily danger or physical harm or a likelihood of bodily danger or physical harm, or to require, encourage, authorize or permit that the person be subjected to any of the following:</a:t>
            </a:r>
          </a:p>
          <a:p>
            <a:pPr algn="just">
              <a:lnSpc>
                <a:spcPts val="1200"/>
              </a:lnSpc>
            </a:pPr>
            <a:r>
              <a:rPr lang="en-US" sz="1200" b="0" i="0" dirty="0">
                <a:solidFill>
                  <a:srgbClr val="161616"/>
                </a:solidFill>
                <a:effectLst/>
                <a:latin typeface="Aptos" panose="020B0004020202020204" pitchFamily="34" charset="0"/>
              </a:rPr>
              <a:t>(a)  Total or substantial nudity on the part of the person;</a:t>
            </a:r>
          </a:p>
          <a:p>
            <a:pPr algn="just">
              <a:lnSpc>
                <a:spcPts val="1200"/>
              </a:lnSpc>
            </a:pPr>
            <a:r>
              <a:rPr lang="en-US" sz="1200" b="0" i="0" dirty="0">
                <a:solidFill>
                  <a:srgbClr val="161616"/>
                </a:solidFill>
                <a:effectLst/>
                <a:latin typeface="Aptos" panose="020B0004020202020204" pitchFamily="34" charset="0"/>
              </a:rPr>
              <a:t>(b)  Compelled ingestion of any substance by the person;</a:t>
            </a:r>
          </a:p>
          <a:p>
            <a:pPr algn="just">
              <a:lnSpc>
                <a:spcPts val="1200"/>
              </a:lnSpc>
            </a:pPr>
            <a:r>
              <a:rPr lang="en-US" sz="1200" b="0" i="0" dirty="0">
                <a:solidFill>
                  <a:srgbClr val="161616"/>
                </a:solidFill>
                <a:effectLst/>
                <a:latin typeface="Aptos" panose="020B0004020202020204" pitchFamily="34" charset="0"/>
              </a:rPr>
              <a:t>(c)  Wearing or carrying of any obscene or physically burdensome article by the person;</a:t>
            </a:r>
          </a:p>
          <a:p>
            <a:pPr algn="just">
              <a:lnSpc>
                <a:spcPts val="1200"/>
              </a:lnSpc>
            </a:pPr>
            <a:r>
              <a:rPr lang="en-US" sz="1200" b="0" i="0" dirty="0">
                <a:solidFill>
                  <a:srgbClr val="161616"/>
                </a:solidFill>
                <a:effectLst/>
                <a:latin typeface="Aptos" panose="020B0004020202020204" pitchFamily="34" charset="0"/>
              </a:rPr>
              <a:t>(d)  Physical assaults upon or offensive physical contact with the person;</a:t>
            </a:r>
          </a:p>
          <a:p>
            <a:pPr algn="just">
              <a:lnSpc>
                <a:spcPts val="1200"/>
              </a:lnSpc>
            </a:pPr>
            <a:r>
              <a:rPr lang="en-US" sz="1200" b="0" i="0" dirty="0">
                <a:solidFill>
                  <a:srgbClr val="161616"/>
                </a:solidFill>
                <a:effectLst/>
                <a:latin typeface="Aptos" panose="020B0004020202020204" pitchFamily="34" charset="0"/>
              </a:rPr>
              <a:t>(e)  Participation by the person in boxing matches, excessive number of calisthenics, or other physical contests;</a:t>
            </a:r>
          </a:p>
          <a:p>
            <a:pPr algn="just">
              <a:lnSpc>
                <a:spcPts val="1200"/>
              </a:lnSpc>
            </a:pPr>
            <a:r>
              <a:rPr lang="en-US" sz="1200" b="0" i="0" dirty="0">
                <a:solidFill>
                  <a:srgbClr val="161616"/>
                </a:solidFill>
                <a:effectLst/>
                <a:latin typeface="Aptos" panose="020B0004020202020204" pitchFamily="34" charset="0"/>
              </a:rPr>
              <a:t>(f)  Transportation and abandonment of the person;</a:t>
            </a:r>
          </a:p>
          <a:p>
            <a:pPr algn="just">
              <a:lnSpc>
                <a:spcPts val="1200"/>
              </a:lnSpc>
            </a:pPr>
            <a:r>
              <a:rPr lang="en-US" sz="1200" b="0" i="0" dirty="0">
                <a:solidFill>
                  <a:srgbClr val="161616"/>
                </a:solidFill>
                <a:effectLst/>
                <a:latin typeface="Aptos" panose="020B0004020202020204" pitchFamily="34" charset="0"/>
              </a:rPr>
              <a:t>(g)  Confinement of the person to unreasonably small, unventilated, unsanitary or unlighted areas;</a:t>
            </a:r>
          </a:p>
          <a:p>
            <a:pPr algn="just">
              <a:lnSpc>
                <a:spcPts val="1200"/>
              </a:lnSpc>
            </a:pPr>
            <a:r>
              <a:rPr lang="en-US" sz="1200" b="0" i="0" dirty="0">
                <a:solidFill>
                  <a:srgbClr val="161616"/>
                </a:solidFill>
                <a:effectLst/>
                <a:latin typeface="Aptos" panose="020B0004020202020204" pitchFamily="34" charset="0"/>
              </a:rPr>
              <a:t>(h)  Sleep deprivation; or</a:t>
            </a:r>
          </a:p>
          <a:p>
            <a:pPr algn="just">
              <a:lnSpc>
                <a:spcPts val="1200"/>
              </a:lnSpc>
            </a:pPr>
            <a:r>
              <a:rPr lang="en-US" sz="1200" b="0" i="0" dirty="0">
                <a:solidFill>
                  <a:srgbClr val="161616"/>
                </a:solidFill>
                <a:effectLst/>
                <a:latin typeface="Aptos" panose="020B0004020202020204" pitchFamily="34" charset="0"/>
              </a:rPr>
              <a:t>(</a:t>
            </a:r>
            <a:r>
              <a:rPr lang="en-US" sz="1200" b="0" i="0" dirty="0" err="1">
                <a:solidFill>
                  <a:srgbClr val="161616"/>
                </a:solidFill>
                <a:effectLst/>
                <a:latin typeface="Aptos" panose="020B0004020202020204" pitchFamily="34" charset="0"/>
              </a:rPr>
              <a:t>i</a:t>
            </a:r>
            <a:r>
              <a:rPr lang="en-US" sz="1200" b="0" i="0" dirty="0">
                <a:solidFill>
                  <a:srgbClr val="161616"/>
                </a:solidFill>
                <a:effectLst/>
                <a:latin typeface="Aptos" panose="020B0004020202020204" pitchFamily="34" charset="0"/>
              </a:rPr>
              <a:t>)  Assignment of pranks to be performed by the person.</a:t>
            </a:r>
          </a:p>
          <a:p>
            <a:pPr algn="just">
              <a:lnSpc>
                <a:spcPts val="1200"/>
              </a:lnSpc>
            </a:pPr>
            <a:r>
              <a:rPr lang="en-US" sz="1200" b="0" i="0" dirty="0">
                <a:solidFill>
                  <a:srgbClr val="161616"/>
                </a:solidFill>
                <a:effectLst/>
                <a:latin typeface="Aptos" panose="020B0004020202020204" pitchFamily="34" charset="0"/>
              </a:rPr>
              <a:t>(3)  The term "hazing," as defined in this section, does not include customary athletic events or similar contests or competitions, and is limited to those actions taken and situations created in connection with initiation into or affiliation with any group or organization. The term "hazing" does not include corporal punishment administered by officials or employees of public schools when in accordance with policies adopted by local boards of education.</a:t>
            </a:r>
          </a:p>
        </p:txBody>
      </p:sp>
      <p:sp>
        <p:nvSpPr>
          <p:cNvPr id="2" name="Title 1">
            <a:extLst>
              <a:ext uri="{FF2B5EF4-FFF2-40B4-BE49-F238E27FC236}">
                <a16:creationId xmlns:a16="http://schemas.microsoft.com/office/drawing/2014/main" id="{ADCB2EB6-2686-9A5E-2E31-287A962B4FF4}"/>
              </a:ext>
            </a:extLst>
          </p:cNvPr>
          <p:cNvSpPr>
            <a:spLocks noGrp="1"/>
          </p:cNvSpPr>
          <p:nvPr>
            <p:ph type="title" idx="4294967295"/>
          </p:nvPr>
        </p:nvSpPr>
        <p:spPr>
          <a:xfrm>
            <a:off x="4301425" y="2766219"/>
            <a:ext cx="3589149" cy="1325563"/>
          </a:xfrm>
        </p:spPr>
        <p:txBody>
          <a:bodyPr>
            <a:normAutofit/>
          </a:bodyPr>
          <a:lstStyle/>
          <a:p>
            <a:pPr algn="ctr">
              <a:lnSpc>
                <a:spcPts val="1200"/>
              </a:lnSpc>
            </a:pPr>
            <a:r>
              <a:rPr lang="en-US" sz="1400" dirty="0">
                <a:solidFill>
                  <a:srgbClr val="161616"/>
                </a:solidFill>
                <a:latin typeface="Aptos" panose="020B0004020202020204" pitchFamily="34" charset="0"/>
              </a:rPr>
              <a:t>TITLE 18</a:t>
            </a:r>
            <a:br>
              <a:rPr lang="en-US" sz="1400" dirty="0">
                <a:solidFill>
                  <a:srgbClr val="161616"/>
                </a:solidFill>
                <a:latin typeface="Aptos" panose="020B0004020202020204" pitchFamily="34" charset="0"/>
              </a:rPr>
            </a:br>
            <a:r>
              <a:rPr lang="en-US" sz="1400" dirty="0">
                <a:solidFill>
                  <a:srgbClr val="161616"/>
                </a:solidFill>
                <a:latin typeface="Aptos" panose="020B0004020202020204" pitchFamily="34" charset="0"/>
              </a:rPr>
              <a:t>CRIMES AND PUNISHMENTS</a:t>
            </a:r>
            <a:br>
              <a:rPr lang="en-US" sz="1400" dirty="0">
                <a:solidFill>
                  <a:srgbClr val="161616"/>
                </a:solidFill>
                <a:latin typeface="Aptos" panose="020B0004020202020204" pitchFamily="34" charset="0"/>
              </a:rPr>
            </a:br>
            <a:r>
              <a:rPr lang="en-US" sz="1400" dirty="0">
                <a:solidFill>
                  <a:srgbClr val="161616"/>
                </a:solidFill>
                <a:latin typeface="Aptos" panose="020B0004020202020204" pitchFamily="34" charset="0"/>
              </a:rPr>
              <a:t>CHAPTER 9</a:t>
            </a:r>
            <a:br>
              <a:rPr lang="en-US" sz="1400" dirty="0">
                <a:solidFill>
                  <a:srgbClr val="161616"/>
                </a:solidFill>
                <a:latin typeface="Aptos" panose="020B0004020202020204" pitchFamily="34" charset="0"/>
              </a:rPr>
            </a:br>
            <a:r>
              <a:rPr lang="en-US" sz="1400" dirty="0">
                <a:solidFill>
                  <a:srgbClr val="161616"/>
                </a:solidFill>
                <a:latin typeface="Aptos" panose="020B0004020202020204" pitchFamily="34" charset="0"/>
              </a:rPr>
              <a:t>ASSAULT AND BATTERY</a:t>
            </a:r>
            <a:endParaRPr lang="en-US" sz="1400" dirty="0"/>
          </a:p>
        </p:txBody>
      </p:sp>
    </p:spTree>
    <p:extLst>
      <p:ext uri="{BB962C8B-B14F-4D97-AF65-F5344CB8AC3E}">
        <p14:creationId xmlns:p14="http://schemas.microsoft.com/office/powerpoint/2010/main" val="881035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BD8FD1-8ACD-D2F9-55AE-B71533B424C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73" y="-466531"/>
            <a:ext cx="10105053" cy="2183364"/>
          </a:xfrm>
          <a:prstGeom prst="rect">
            <a:avLst/>
          </a:prstGeom>
        </p:spPr>
      </p:pic>
      <p:sp>
        <p:nvSpPr>
          <p:cNvPr id="4" name="Title 3">
            <a:extLst>
              <a:ext uri="{FF2B5EF4-FFF2-40B4-BE49-F238E27FC236}">
                <a16:creationId xmlns:a16="http://schemas.microsoft.com/office/drawing/2014/main" id="{9C8E5671-750C-1F50-3A2D-0220B304F324}"/>
              </a:ext>
            </a:extLst>
          </p:cNvPr>
          <p:cNvSpPr txBox="1">
            <a:spLocks noGrp="1"/>
          </p:cNvSpPr>
          <p:nvPr>
            <p:ph type="title" idx="4294967295"/>
          </p:nvPr>
        </p:nvSpPr>
        <p:spPr>
          <a:xfrm>
            <a:off x="3676261" y="1393667"/>
            <a:ext cx="530911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Scenario 1</a:t>
            </a:r>
          </a:p>
        </p:txBody>
      </p:sp>
      <p:sp>
        <p:nvSpPr>
          <p:cNvPr id="5" name="TextBox 4">
            <a:extLst>
              <a:ext uri="{FF2B5EF4-FFF2-40B4-BE49-F238E27FC236}">
                <a16:creationId xmlns:a16="http://schemas.microsoft.com/office/drawing/2014/main" id="{B6A73FE0-ABC1-9F5B-687F-AFB1AC42D3C9}"/>
              </a:ext>
            </a:extLst>
          </p:cNvPr>
          <p:cNvSpPr txBox="1"/>
          <p:nvPr/>
        </p:nvSpPr>
        <p:spPr>
          <a:xfrm>
            <a:off x="3125755" y="2039998"/>
            <a:ext cx="6410129" cy="4031873"/>
          </a:xfrm>
          <a:prstGeom prst="rect">
            <a:avLst/>
          </a:prstGeom>
          <a:noFill/>
        </p:spPr>
        <p:txBody>
          <a:bodyPr wrap="square" rtlCol="0">
            <a:spAutoFit/>
          </a:bodyPr>
          <a:lstStyle/>
          <a:p>
            <a:pPr marL="0" indent="0">
              <a:buNone/>
            </a:pPr>
            <a:r>
              <a:rPr lang="en-US" sz="3200" dirty="0"/>
              <a:t>A patron at a concert walks up to a </a:t>
            </a:r>
            <a:r>
              <a:rPr lang="en-US" sz="3200" dirty="0" err="1"/>
              <a:t>StarPlex</a:t>
            </a:r>
            <a:r>
              <a:rPr lang="en-US" sz="3200" dirty="0"/>
              <a:t> Usher at Boswell Hall and blurts out, “Some guy tried grabbing my purse at a concert I went to last month and even tried shoving me to get it, but when I said I had mace he ran off and didn’t get my purse.”</a:t>
            </a:r>
          </a:p>
        </p:txBody>
      </p:sp>
      <p:sp>
        <p:nvSpPr>
          <p:cNvPr id="6" name="TextBox 5">
            <a:extLst>
              <a:ext uri="{FF2B5EF4-FFF2-40B4-BE49-F238E27FC236}">
                <a16:creationId xmlns:a16="http://schemas.microsoft.com/office/drawing/2014/main" id="{3F7780D1-7A81-6F85-8850-C87534683A99}"/>
              </a:ext>
            </a:extLst>
          </p:cNvPr>
          <p:cNvSpPr txBox="1"/>
          <p:nvPr/>
        </p:nvSpPr>
        <p:spPr>
          <a:xfrm>
            <a:off x="9147273" y="6071871"/>
            <a:ext cx="2001253" cy="461665"/>
          </a:xfrm>
          <a:prstGeom prst="rect">
            <a:avLst/>
          </a:prstGeom>
          <a:noFill/>
        </p:spPr>
        <p:txBody>
          <a:bodyPr wrap="none" rtlCol="0">
            <a:spAutoFit/>
          </a:bodyPr>
          <a:lstStyle/>
          <a:p>
            <a:r>
              <a:rPr lang="en-US" sz="2400" dirty="0">
                <a:solidFill>
                  <a:srgbClr val="FF0000"/>
                </a:solidFill>
              </a:rPr>
              <a:t>Reportable</a:t>
            </a:r>
            <a:r>
              <a:rPr lang="en-US" dirty="0">
                <a:solidFill>
                  <a:srgbClr val="FF0000"/>
                </a:solidFill>
              </a:rPr>
              <a:t>???</a:t>
            </a:r>
          </a:p>
        </p:txBody>
      </p:sp>
    </p:spTree>
    <p:extLst>
      <p:ext uri="{BB962C8B-B14F-4D97-AF65-F5344CB8AC3E}">
        <p14:creationId xmlns:p14="http://schemas.microsoft.com/office/powerpoint/2010/main" val="393232237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F0476B-CB83-8504-6536-4339D79E8A4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473" y="-1"/>
            <a:ext cx="10105053" cy="1984249"/>
          </a:xfrm>
          <a:prstGeom prst="rect">
            <a:avLst/>
          </a:prstGeom>
        </p:spPr>
      </p:pic>
      <p:sp>
        <p:nvSpPr>
          <p:cNvPr id="3" name="Title 2">
            <a:extLst>
              <a:ext uri="{FF2B5EF4-FFF2-40B4-BE49-F238E27FC236}">
                <a16:creationId xmlns:a16="http://schemas.microsoft.com/office/drawing/2014/main" id="{04DB73F5-3298-A1DF-6C07-BF551774899F}"/>
              </a:ext>
            </a:extLst>
          </p:cNvPr>
          <p:cNvSpPr>
            <a:spLocks noGrp="1"/>
          </p:cNvSpPr>
          <p:nvPr>
            <p:ph type="title" idx="4294967295"/>
          </p:nvPr>
        </p:nvSpPr>
        <p:spPr>
          <a:xfrm>
            <a:off x="1043473" y="2081540"/>
            <a:ext cx="3482032" cy="424130"/>
          </a:xfrm>
        </p:spPr>
        <p:txBody>
          <a:bodyPr>
            <a:noAutofit/>
          </a:bodyPr>
          <a:lstStyle/>
          <a:p>
            <a:r>
              <a:rPr lang="en-US" sz="2000" dirty="0"/>
              <a:t>This is a reportable Clery crime.</a:t>
            </a:r>
          </a:p>
        </p:txBody>
      </p:sp>
      <p:sp>
        <p:nvSpPr>
          <p:cNvPr id="4" name="TextBox 3">
            <a:extLst>
              <a:ext uri="{FF2B5EF4-FFF2-40B4-BE49-F238E27FC236}">
                <a16:creationId xmlns:a16="http://schemas.microsoft.com/office/drawing/2014/main" id="{BC5C5B22-8D57-9808-1E9B-57E6ED01584A}"/>
              </a:ext>
            </a:extLst>
          </p:cNvPr>
          <p:cNvSpPr txBox="1"/>
          <p:nvPr/>
        </p:nvSpPr>
        <p:spPr>
          <a:xfrm>
            <a:off x="1043473" y="2505670"/>
            <a:ext cx="5402424" cy="646331"/>
          </a:xfrm>
          <a:prstGeom prst="rect">
            <a:avLst/>
          </a:prstGeom>
          <a:noFill/>
        </p:spPr>
        <p:txBody>
          <a:bodyPr wrap="square" rtlCol="0">
            <a:spAutoFit/>
          </a:bodyPr>
          <a:lstStyle/>
          <a:p>
            <a:r>
              <a:rPr lang="en-US" dirty="0"/>
              <a:t>It falls under the Simple Assault and Intimidation categories, because he shoved her.</a:t>
            </a:r>
          </a:p>
        </p:txBody>
      </p:sp>
      <p:pic>
        <p:nvPicPr>
          <p:cNvPr id="7" name="Picture 6" descr=" person wearing a mask grabbing a ladys' purse">
            <a:extLst>
              <a:ext uri="{FF2B5EF4-FFF2-40B4-BE49-F238E27FC236}">
                <a16:creationId xmlns:a16="http://schemas.microsoft.com/office/drawing/2014/main" id="{BE756152-1A81-69AB-143C-1AAD3692C5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2807" y="1739494"/>
            <a:ext cx="4865774" cy="3858873"/>
          </a:xfrm>
          <a:prstGeom prst="rect">
            <a:avLst/>
          </a:prstGeom>
        </p:spPr>
      </p:pic>
    </p:spTree>
    <p:extLst>
      <p:ext uri="{BB962C8B-B14F-4D97-AF65-F5344CB8AC3E}">
        <p14:creationId xmlns:p14="http://schemas.microsoft.com/office/powerpoint/2010/main" val="402798090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7A1A75-2056-07B9-64C3-2E1CB82ECBA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151" y="-138155"/>
            <a:ext cx="10758196" cy="2058210"/>
          </a:xfrm>
          <a:prstGeom prst="rect">
            <a:avLst/>
          </a:prstGeom>
        </p:spPr>
      </p:pic>
      <p:sp>
        <p:nvSpPr>
          <p:cNvPr id="3" name="Title 2">
            <a:extLst>
              <a:ext uri="{FF2B5EF4-FFF2-40B4-BE49-F238E27FC236}">
                <a16:creationId xmlns:a16="http://schemas.microsoft.com/office/drawing/2014/main" id="{99CFD031-8CD3-6C58-E1B6-B890C1712801}"/>
              </a:ext>
            </a:extLst>
          </p:cNvPr>
          <p:cNvSpPr>
            <a:spLocks noGrp="1"/>
          </p:cNvSpPr>
          <p:nvPr>
            <p:ph type="title" idx="4294967295"/>
          </p:nvPr>
        </p:nvSpPr>
        <p:spPr>
          <a:xfrm>
            <a:off x="838200" y="1514502"/>
            <a:ext cx="10515600" cy="574810"/>
          </a:xfrm>
        </p:spPr>
        <p:txBody>
          <a:bodyPr>
            <a:normAutofit fontScale="90000"/>
          </a:bodyPr>
          <a:lstStyle/>
          <a:p>
            <a:pPr algn="ctr"/>
            <a:r>
              <a:rPr lang="en-US" dirty="0"/>
              <a:t>Goals of the Training</a:t>
            </a:r>
          </a:p>
        </p:txBody>
      </p:sp>
      <p:sp>
        <p:nvSpPr>
          <p:cNvPr id="2" name="TextBox 1">
            <a:extLst>
              <a:ext uri="{FF2B5EF4-FFF2-40B4-BE49-F238E27FC236}">
                <a16:creationId xmlns:a16="http://schemas.microsoft.com/office/drawing/2014/main" id="{DCB7EDE0-8083-5D8B-C54B-BC1AC6DD6D69}"/>
              </a:ext>
            </a:extLst>
          </p:cNvPr>
          <p:cNvSpPr txBox="1"/>
          <p:nvPr/>
        </p:nvSpPr>
        <p:spPr>
          <a:xfrm>
            <a:off x="458724" y="2258568"/>
            <a:ext cx="11512296" cy="4401205"/>
          </a:xfrm>
          <a:prstGeom prst="rect">
            <a:avLst/>
          </a:prstGeom>
          <a:noFill/>
        </p:spPr>
        <p:txBody>
          <a:bodyPr wrap="square" rtlCol="0">
            <a:spAutoFit/>
          </a:bodyPr>
          <a:lstStyle/>
          <a:p>
            <a:pPr marL="514350" indent="-514350">
              <a:buFont typeface="+mj-lt"/>
              <a:buAutoNum type="arabicPeriod"/>
            </a:pPr>
            <a:r>
              <a:rPr lang="en-US" sz="4000" dirty="0"/>
              <a:t>Understand whether you are a CSA.</a:t>
            </a:r>
          </a:p>
          <a:p>
            <a:pPr marL="514350" indent="-514350">
              <a:buFont typeface="+mj-lt"/>
              <a:buAutoNum type="arabicPeriod"/>
            </a:pPr>
            <a:r>
              <a:rPr lang="en-US" sz="4000" dirty="0"/>
              <a:t>Understand the roles and responsibilities of Campus Security Authorities (CSA’s).</a:t>
            </a:r>
          </a:p>
          <a:p>
            <a:pPr marL="514350" indent="-514350">
              <a:buFont typeface="+mj-lt"/>
              <a:buAutoNum type="arabicPeriod"/>
            </a:pPr>
            <a:r>
              <a:rPr lang="en-US" sz="4000" dirty="0"/>
              <a:t>Understand North Idaho College’s obligations under the Clery Act.</a:t>
            </a:r>
          </a:p>
          <a:p>
            <a:pPr marL="514350" indent="-514350">
              <a:buFont typeface="+mj-lt"/>
              <a:buAutoNum type="arabicPeriod"/>
            </a:pPr>
            <a:r>
              <a:rPr lang="en-US" sz="4000" dirty="0"/>
              <a:t>Understand North Idaho Colleges safety resources and reporting processes.</a:t>
            </a:r>
          </a:p>
        </p:txBody>
      </p:sp>
    </p:spTree>
    <p:extLst>
      <p:ext uri="{BB962C8B-B14F-4D97-AF65-F5344CB8AC3E}">
        <p14:creationId xmlns:p14="http://schemas.microsoft.com/office/powerpoint/2010/main" val="238273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0F8BC7-E76F-9B07-54F2-E5295B023C0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473" y="-466531"/>
            <a:ext cx="10105053" cy="2183364"/>
          </a:xfrm>
          <a:prstGeom prst="rect">
            <a:avLst/>
          </a:prstGeom>
        </p:spPr>
      </p:pic>
      <p:sp>
        <p:nvSpPr>
          <p:cNvPr id="4" name="Title 3">
            <a:extLst>
              <a:ext uri="{FF2B5EF4-FFF2-40B4-BE49-F238E27FC236}">
                <a16:creationId xmlns:a16="http://schemas.microsoft.com/office/drawing/2014/main" id="{D981E621-1B6D-A253-847A-3BA4ED87843E}"/>
              </a:ext>
            </a:extLst>
          </p:cNvPr>
          <p:cNvSpPr txBox="1">
            <a:spLocks noGrp="1"/>
          </p:cNvSpPr>
          <p:nvPr>
            <p:ph type="title" idx="4294967295"/>
          </p:nvPr>
        </p:nvSpPr>
        <p:spPr>
          <a:xfrm>
            <a:off x="5150498" y="1455576"/>
            <a:ext cx="1824538"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Scenario 2</a:t>
            </a:r>
          </a:p>
        </p:txBody>
      </p:sp>
      <p:sp>
        <p:nvSpPr>
          <p:cNvPr id="6" name="TextBox 5">
            <a:extLst>
              <a:ext uri="{FF2B5EF4-FFF2-40B4-BE49-F238E27FC236}">
                <a16:creationId xmlns:a16="http://schemas.microsoft.com/office/drawing/2014/main" id="{1C28113D-2669-9FBF-622F-40F43B1E1B1C}"/>
              </a:ext>
            </a:extLst>
          </p:cNvPr>
          <p:cNvSpPr txBox="1"/>
          <p:nvPr/>
        </p:nvSpPr>
        <p:spPr>
          <a:xfrm>
            <a:off x="1668623" y="2293881"/>
            <a:ext cx="8854751" cy="3108543"/>
          </a:xfrm>
          <a:prstGeom prst="rect">
            <a:avLst/>
          </a:prstGeom>
          <a:noFill/>
        </p:spPr>
        <p:txBody>
          <a:bodyPr wrap="square" rtlCol="0">
            <a:spAutoFit/>
          </a:bodyPr>
          <a:lstStyle/>
          <a:p>
            <a:pPr marL="0" indent="0">
              <a:buNone/>
            </a:pPr>
            <a:r>
              <a:rPr lang="en-US" sz="2800" dirty="0"/>
              <a:t>At an off-campus gathering, a co-worker confides in Bob, an Assistant Coach and CSA, that her boyfriend recently contacted her while she was working a NIC event on campus, and the two got into a heated argument. During the exchange, Bob’s co-worker also said her boyfriend struck her in the face, but was telling Bob this in confidence as she didn’t want anyone else to know.</a:t>
            </a:r>
          </a:p>
        </p:txBody>
      </p:sp>
      <p:sp>
        <p:nvSpPr>
          <p:cNvPr id="7" name="TextBox 6">
            <a:extLst>
              <a:ext uri="{FF2B5EF4-FFF2-40B4-BE49-F238E27FC236}">
                <a16:creationId xmlns:a16="http://schemas.microsoft.com/office/drawing/2014/main" id="{1735F79F-4AC9-E12E-E13A-DB52AC8B6358}"/>
              </a:ext>
            </a:extLst>
          </p:cNvPr>
          <p:cNvSpPr txBox="1"/>
          <p:nvPr/>
        </p:nvSpPr>
        <p:spPr>
          <a:xfrm>
            <a:off x="4480442" y="5687084"/>
            <a:ext cx="2686954" cy="584775"/>
          </a:xfrm>
          <a:prstGeom prst="rect">
            <a:avLst/>
          </a:prstGeom>
          <a:noFill/>
        </p:spPr>
        <p:txBody>
          <a:bodyPr wrap="none" rtlCol="0">
            <a:spAutoFit/>
          </a:bodyPr>
          <a:lstStyle/>
          <a:p>
            <a:r>
              <a:rPr lang="en-US" sz="3200" dirty="0">
                <a:solidFill>
                  <a:srgbClr val="FF0000"/>
                </a:solidFill>
              </a:rPr>
              <a:t>Reportable</a:t>
            </a:r>
            <a:r>
              <a:rPr lang="en-US" sz="2800" dirty="0">
                <a:solidFill>
                  <a:srgbClr val="FF0000"/>
                </a:solidFill>
              </a:rPr>
              <a:t>???</a:t>
            </a:r>
          </a:p>
        </p:txBody>
      </p:sp>
    </p:spTree>
    <p:extLst>
      <p:ext uri="{BB962C8B-B14F-4D97-AF65-F5344CB8AC3E}">
        <p14:creationId xmlns:p14="http://schemas.microsoft.com/office/powerpoint/2010/main" val="3253432229"/>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8E4AF2-5988-0E8B-0CF0-DD44D604F19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473" y="-466531"/>
            <a:ext cx="10105053" cy="2183364"/>
          </a:xfrm>
          <a:prstGeom prst="rect">
            <a:avLst/>
          </a:prstGeom>
        </p:spPr>
      </p:pic>
      <p:sp>
        <p:nvSpPr>
          <p:cNvPr id="4" name="Title 3">
            <a:extLst>
              <a:ext uri="{FF2B5EF4-FFF2-40B4-BE49-F238E27FC236}">
                <a16:creationId xmlns:a16="http://schemas.microsoft.com/office/drawing/2014/main" id="{56D9B75A-F606-0A87-C1C4-4BF7D0C655C2}"/>
              </a:ext>
            </a:extLst>
          </p:cNvPr>
          <p:cNvSpPr>
            <a:spLocks noGrp="1"/>
          </p:cNvSpPr>
          <p:nvPr>
            <p:ph type="title" idx="4294967295"/>
          </p:nvPr>
        </p:nvSpPr>
        <p:spPr>
          <a:xfrm>
            <a:off x="2071397" y="1630906"/>
            <a:ext cx="2602424" cy="466322"/>
          </a:xfrm>
        </p:spPr>
        <p:txBody>
          <a:bodyPr>
            <a:normAutofit/>
          </a:bodyPr>
          <a:lstStyle/>
          <a:p>
            <a:r>
              <a:rPr lang="en-US" sz="1800" dirty="0"/>
              <a:t>This is a reportable crime.</a:t>
            </a:r>
          </a:p>
        </p:txBody>
      </p:sp>
      <p:sp>
        <p:nvSpPr>
          <p:cNvPr id="3" name="TextBox 2">
            <a:extLst>
              <a:ext uri="{FF2B5EF4-FFF2-40B4-BE49-F238E27FC236}">
                <a16:creationId xmlns:a16="http://schemas.microsoft.com/office/drawing/2014/main" id="{DB30B2CB-E36D-BBEC-9543-CC978B624B8A}"/>
              </a:ext>
            </a:extLst>
          </p:cNvPr>
          <p:cNvSpPr txBox="1"/>
          <p:nvPr/>
        </p:nvSpPr>
        <p:spPr>
          <a:xfrm>
            <a:off x="2071397" y="2011301"/>
            <a:ext cx="3498978" cy="646331"/>
          </a:xfrm>
          <a:prstGeom prst="rect">
            <a:avLst/>
          </a:prstGeom>
          <a:noFill/>
        </p:spPr>
        <p:txBody>
          <a:bodyPr wrap="square" rtlCol="0">
            <a:spAutoFit/>
          </a:bodyPr>
          <a:lstStyle/>
          <a:p>
            <a:r>
              <a:rPr lang="en-US"/>
              <a:t>It </a:t>
            </a:r>
            <a:r>
              <a:rPr lang="en-US" dirty="0"/>
              <a:t>falls under the VAWA (Violence Against Women Act) category.</a:t>
            </a:r>
          </a:p>
        </p:txBody>
      </p:sp>
      <p:pic>
        <p:nvPicPr>
          <p:cNvPr id="6" name="Picture 5" descr="A man slapping a woman across the face">
            <a:extLst>
              <a:ext uri="{FF2B5EF4-FFF2-40B4-BE49-F238E27FC236}">
                <a16:creationId xmlns:a16="http://schemas.microsoft.com/office/drawing/2014/main" id="{AF8781A8-9B6B-30EF-698B-A22F32F2D9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5765" y="2171700"/>
            <a:ext cx="4183223" cy="3137418"/>
          </a:xfrm>
          <a:prstGeom prst="rect">
            <a:avLst/>
          </a:prstGeom>
        </p:spPr>
      </p:pic>
    </p:spTree>
    <p:extLst>
      <p:ext uri="{BB962C8B-B14F-4D97-AF65-F5344CB8AC3E}">
        <p14:creationId xmlns:p14="http://schemas.microsoft.com/office/powerpoint/2010/main" val="30837272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299380-1EF6-AAD5-9B60-D6228C11C7F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473" y="-466531"/>
            <a:ext cx="10105053" cy="2183364"/>
          </a:xfrm>
          <a:prstGeom prst="rect">
            <a:avLst/>
          </a:prstGeom>
        </p:spPr>
      </p:pic>
      <p:sp>
        <p:nvSpPr>
          <p:cNvPr id="4" name="Title 3">
            <a:extLst>
              <a:ext uri="{FF2B5EF4-FFF2-40B4-BE49-F238E27FC236}">
                <a16:creationId xmlns:a16="http://schemas.microsoft.com/office/drawing/2014/main" id="{6E6B4694-3F23-1F36-5465-BED9C707F75E}"/>
              </a:ext>
            </a:extLst>
          </p:cNvPr>
          <p:cNvSpPr txBox="1">
            <a:spLocks noGrp="1"/>
          </p:cNvSpPr>
          <p:nvPr>
            <p:ph type="title" idx="4294967295"/>
          </p:nvPr>
        </p:nvSpPr>
        <p:spPr>
          <a:xfrm>
            <a:off x="5159828" y="1486000"/>
            <a:ext cx="1590500" cy="46166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Scenario 3</a:t>
            </a:r>
          </a:p>
        </p:txBody>
      </p:sp>
      <p:sp>
        <p:nvSpPr>
          <p:cNvPr id="5" name="TextBox 4">
            <a:extLst>
              <a:ext uri="{FF2B5EF4-FFF2-40B4-BE49-F238E27FC236}">
                <a16:creationId xmlns:a16="http://schemas.microsoft.com/office/drawing/2014/main" id="{7AC69A80-BF5D-97DD-00D9-E1DF84872A6E}"/>
              </a:ext>
            </a:extLst>
          </p:cNvPr>
          <p:cNvSpPr txBox="1"/>
          <p:nvPr/>
        </p:nvSpPr>
        <p:spPr>
          <a:xfrm>
            <a:off x="1604865" y="2155371"/>
            <a:ext cx="8187853" cy="2246769"/>
          </a:xfrm>
          <a:prstGeom prst="rect">
            <a:avLst/>
          </a:prstGeom>
          <a:noFill/>
        </p:spPr>
        <p:txBody>
          <a:bodyPr wrap="square" rtlCol="0">
            <a:spAutoFit/>
          </a:bodyPr>
          <a:lstStyle/>
          <a:p>
            <a:pPr marL="0" indent="0">
              <a:buNone/>
            </a:pPr>
            <a:r>
              <a:rPr lang="en-US" sz="2800" dirty="0"/>
              <a:t>During a NIC event, a jogger runs up to the ticket counter and says a male wearing a face mask and hoodie had just jumped out from behind a tree on the Centennial Trail on Rosenberry while she was on a run and sexually assaulted her.</a:t>
            </a:r>
          </a:p>
        </p:txBody>
      </p:sp>
      <p:sp>
        <p:nvSpPr>
          <p:cNvPr id="6" name="TextBox 5">
            <a:extLst>
              <a:ext uri="{FF2B5EF4-FFF2-40B4-BE49-F238E27FC236}">
                <a16:creationId xmlns:a16="http://schemas.microsoft.com/office/drawing/2014/main" id="{C2608D98-DA3B-0BF8-1CD3-D877B1786F61}"/>
              </a:ext>
            </a:extLst>
          </p:cNvPr>
          <p:cNvSpPr txBox="1"/>
          <p:nvPr/>
        </p:nvSpPr>
        <p:spPr>
          <a:xfrm>
            <a:off x="4777273" y="5141167"/>
            <a:ext cx="2106731" cy="461665"/>
          </a:xfrm>
          <a:prstGeom prst="rect">
            <a:avLst/>
          </a:prstGeom>
          <a:noFill/>
        </p:spPr>
        <p:txBody>
          <a:bodyPr wrap="none" rtlCol="0">
            <a:spAutoFit/>
          </a:bodyPr>
          <a:lstStyle/>
          <a:p>
            <a:r>
              <a:rPr lang="en-US" sz="2400" dirty="0">
                <a:solidFill>
                  <a:srgbClr val="FF0000"/>
                </a:solidFill>
              </a:rPr>
              <a:t>Reportable???</a:t>
            </a:r>
          </a:p>
        </p:txBody>
      </p:sp>
    </p:spTree>
    <p:extLst>
      <p:ext uri="{BB962C8B-B14F-4D97-AF65-F5344CB8AC3E}">
        <p14:creationId xmlns:p14="http://schemas.microsoft.com/office/powerpoint/2010/main" val="28794913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46B68F-02ED-E2A2-1109-2E44E740445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473" y="-466531"/>
            <a:ext cx="10105053" cy="2183364"/>
          </a:xfrm>
          <a:prstGeom prst="rect">
            <a:avLst/>
          </a:prstGeom>
        </p:spPr>
      </p:pic>
      <p:sp>
        <p:nvSpPr>
          <p:cNvPr id="4" name="Title 3">
            <a:extLst>
              <a:ext uri="{FF2B5EF4-FFF2-40B4-BE49-F238E27FC236}">
                <a16:creationId xmlns:a16="http://schemas.microsoft.com/office/drawing/2014/main" id="{3BC8D809-CF62-49FA-5332-8E7F0642652A}"/>
              </a:ext>
            </a:extLst>
          </p:cNvPr>
          <p:cNvSpPr>
            <a:spLocks noGrp="1"/>
          </p:cNvSpPr>
          <p:nvPr>
            <p:ph type="title" idx="4294967295"/>
          </p:nvPr>
        </p:nvSpPr>
        <p:spPr>
          <a:xfrm>
            <a:off x="2733869" y="1414615"/>
            <a:ext cx="3409627" cy="604435"/>
          </a:xfrm>
        </p:spPr>
        <p:txBody>
          <a:bodyPr>
            <a:normAutofit/>
          </a:bodyPr>
          <a:lstStyle/>
          <a:p>
            <a:r>
              <a:rPr lang="en-US" sz="1800" dirty="0"/>
              <a:t>This is also reportable crime.</a:t>
            </a:r>
          </a:p>
        </p:txBody>
      </p:sp>
      <p:sp>
        <p:nvSpPr>
          <p:cNvPr id="3" name="TextBox 2">
            <a:extLst>
              <a:ext uri="{FF2B5EF4-FFF2-40B4-BE49-F238E27FC236}">
                <a16:creationId xmlns:a16="http://schemas.microsoft.com/office/drawing/2014/main" id="{5A182FB9-C792-68B4-CF00-307504809F19}"/>
              </a:ext>
            </a:extLst>
          </p:cNvPr>
          <p:cNvSpPr txBox="1"/>
          <p:nvPr/>
        </p:nvSpPr>
        <p:spPr>
          <a:xfrm>
            <a:off x="2733869" y="2220685"/>
            <a:ext cx="7128587" cy="1754326"/>
          </a:xfrm>
          <a:prstGeom prst="rect">
            <a:avLst/>
          </a:prstGeom>
          <a:noFill/>
        </p:spPr>
        <p:txBody>
          <a:bodyPr wrap="square" rtlCol="0">
            <a:spAutoFit/>
          </a:bodyPr>
          <a:lstStyle/>
          <a:p>
            <a:r>
              <a:rPr lang="en-US">
                <a:solidFill>
                  <a:srgbClr val="FF0000"/>
                </a:solidFill>
              </a:rPr>
              <a:t>It </a:t>
            </a:r>
            <a:r>
              <a:rPr lang="en-US" dirty="0">
                <a:solidFill>
                  <a:srgbClr val="FF0000"/>
                </a:solidFill>
              </a:rPr>
              <a:t>is also an immediate report status because a timely warning may be issued to prevent further crimes/attacks</a:t>
            </a:r>
          </a:p>
          <a:p>
            <a:endParaRPr lang="en-US" dirty="0"/>
          </a:p>
          <a:p>
            <a:r>
              <a:rPr lang="en-US" dirty="0"/>
              <a:t>Even though the attack occurred off NIC Campus it is considered reportable because it is contiguous property to the campus and falls under Clery Crimes.</a:t>
            </a:r>
          </a:p>
        </p:txBody>
      </p:sp>
    </p:spTree>
    <p:extLst>
      <p:ext uri="{BB962C8B-B14F-4D97-AF65-F5344CB8AC3E}">
        <p14:creationId xmlns:p14="http://schemas.microsoft.com/office/powerpoint/2010/main" val="4196894570"/>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436A77-019C-74C5-5A70-F95DF3513A9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73" y="-466531"/>
            <a:ext cx="10105053" cy="2183364"/>
          </a:xfrm>
          <a:prstGeom prst="rect">
            <a:avLst/>
          </a:prstGeom>
        </p:spPr>
      </p:pic>
      <p:sp>
        <p:nvSpPr>
          <p:cNvPr id="3" name="Title 2" descr="Scenario 4">
            <a:extLst>
              <a:ext uri="{FF2B5EF4-FFF2-40B4-BE49-F238E27FC236}">
                <a16:creationId xmlns:a16="http://schemas.microsoft.com/office/drawing/2014/main" id="{E7805CBA-27A0-6B96-AA20-4F716202459A}"/>
              </a:ext>
            </a:extLst>
          </p:cNvPr>
          <p:cNvSpPr txBox="1">
            <a:spLocks noGrp="1"/>
          </p:cNvSpPr>
          <p:nvPr>
            <p:ph type="title" idx="4294967295"/>
          </p:nvPr>
        </p:nvSpPr>
        <p:spPr>
          <a:xfrm>
            <a:off x="5257800" y="1486000"/>
            <a:ext cx="1834414"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Scenario  4</a:t>
            </a:r>
          </a:p>
        </p:txBody>
      </p:sp>
      <p:sp>
        <p:nvSpPr>
          <p:cNvPr id="4" name="TextBox 3">
            <a:extLst>
              <a:ext uri="{FF2B5EF4-FFF2-40B4-BE49-F238E27FC236}">
                <a16:creationId xmlns:a16="http://schemas.microsoft.com/office/drawing/2014/main" id="{3C7625C2-CE63-A9B7-8DDF-63D4AE8C1E4F}"/>
              </a:ext>
            </a:extLst>
          </p:cNvPr>
          <p:cNvSpPr txBox="1"/>
          <p:nvPr/>
        </p:nvSpPr>
        <p:spPr>
          <a:xfrm>
            <a:off x="1792224" y="2075688"/>
            <a:ext cx="9473184" cy="3970318"/>
          </a:xfrm>
          <a:prstGeom prst="rect">
            <a:avLst/>
          </a:prstGeom>
          <a:noFill/>
        </p:spPr>
        <p:txBody>
          <a:bodyPr wrap="square" rtlCol="0">
            <a:spAutoFit/>
          </a:bodyPr>
          <a:lstStyle/>
          <a:p>
            <a:pPr algn="l"/>
            <a:r>
              <a:rPr lang="en-US" sz="1800" b="0" i="0" dirty="0">
                <a:solidFill>
                  <a:srgbClr val="000000"/>
                </a:solidFill>
                <a:effectLst/>
                <a:latin typeface="Aptos" panose="020B0004020202020204" pitchFamily="34" charset="0"/>
              </a:rPr>
              <a:t>The College has a prominent sports team that regularly receives outside attention. Its recruiting season and your sports team is hosting a highly sought after high school player in hopes they’ll commit to your school. Immediately after the visit, you read a housing report stemming from a noise violation. In the report, you learn that five players on your team were showing the recruit around campus, having a good time. During the evening in question, the players brought the recruit back to their on-campus dorm room and hosted a party. The players, all of whom are of legal drinking age, invited the high school recruit to consume liquor they had purchased for the party. The recruit became very drunk to the point of vomiting, having difficulty walking and blacking out. It was also learned that the players persuaded another student to engage in sexual intercourse with the recruit during the party, which was said to be a regular practice during recruiting trips.</a:t>
            </a:r>
          </a:p>
          <a:p>
            <a:pPr algn="l"/>
            <a:r>
              <a:rPr lang="en-US" sz="1800" b="0" i="0" dirty="0">
                <a:solidFill>
                  <a:srgbClr val="000000"/>
                </a:solidFill>
                <a:effectLst/>
                <a:latin typeface="Aptos" panose="020B0004020202020204" pitchFamily="34" charset="0"/>
              </a:rPr>
              <a:t> </a:t>
            </a:r>
          </a:p>
          <a:p>
            <a:pPr algn="l"/>
            <a:r>
              <a:rPr lang="en-US" sz="1800" b="0" i="0" dirty="0">
                <a:solidFill>
                  <a:srgbClr val="000000"/>
                </a:solidFill>
                <a:effectLst/>
                <a:latin typeface="Aptos" panose="020B0004020202020204" pitchFamily="34" charset="0"/>
              </a:rPr>
              <a:t> </a:t>
            </a:r>
          </a:p>
          <a:p>
            <a:pPr algn="l"/>
            <a:r>
              <a:rPr lang="en-US" sz="1800" b="0" i="0" dirty="0">
                <a:solidFill>
                  <a:srgbClr val="000000"/>
                </a:solidFill>
                <a:effectLst/>
                <a:latin typeface="Aptos" panose="020B0004020202020204" pitchFamily="34" charset="0"/>
              </a:rPr>
              <a:t>                                                                 </a:t>
            </a:r>
            <a:r>
              <a:rPr lang="en-US" sz="1800" b="0" i="0" dirty="0">
                <a:solidFill>
                  <a:srgbClr val="FF0000"/>
                </a:solidFill>
                <a:effectLst/>
                <a:latin typeface="Aptos" panose="020B0004020202020204" pitchFamily="34" charset="0"/>
              </a:rPr>
              <a:t>Is this Hazing and reportable?</a:t>
            </a:r>
          </a:p>
        </p:txBody>
      </p:sp>
    </p:spTree>
    <p:extLst>
      <p:ext uri="{BB962C8B-B14F-4D97-AF65-F5344CB8AC3E}">
        <p14:creationId xmlns:p14="http://schemas.microsoft.com/office/powerpoint/2010/main" val="86617217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F68B6D-746D-B476-0C9D-521F40EB49D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73" y="-466531"/>
            <a:ext cx="10105053" cy="2183364"/>
          </a:xfrm>
          <a:prstGeom prst="rect">
            <a:avLst/>
          </a:prstGeom>
        </p:spPr>
      </p:pic>
      <p:sp>
        <p:nvSpPr>
          <p:cNvPr id="3" name="TextBox 2">
            <a:extLst>
              <a:ext uri="{FF2B5EF4-FFF2-40B4-BE49-F238E27FC236}">
                <a16:creationId xmlns:a16="http://schemas.microsoft.com/office/drawing/2014/main" id="{486B9309-B4B9-755E-C4D6-21C88185AEB5}"/>
              </a:ext>
            </a:extLst>
          </p:cNvPr>
          <p:cNvSpPr txBox="1"/>
          <p:nvPr/>
        </p:nvSpPr>
        <p:spPr>
          <a:xfrm>
            <a:off x="457201" y="1732331"/>
            <a:ext cx="11448758" cy="4247317"/>
          </a:xfrm>
          <a:prstGeom prst="rect">
            <a:avLst/>
          </a:prstGeom>
          <a:noFill/>
        </p:spPr>
        <p:txBody>
          <a:bodyPr wrap="square" rtlCol="0">
            <a:spAutoFit/>
          </a:bodyPr>
          <a:lstStyle/>
          <a:p>
            <a:r>
              <a:rPr lang="en-US"/>
              <a:t>                                </a:t>
            </a:r>
            <a:endParaRPr lang="en-US" dirty="0"/>
          </a:p>
          <a:p>
            <a:endParaRPr lang="en-US" dirty="0"/>
          </a:p>
          <a:p>
            <a:endParaRPr lang="en-US" dirty="0"/>
          </a:p>
          <a:p>
            <a:r>
              <a:rPr lang="en-US" altLang="en-US" dirty="0">
                <a:solidFill>
                  <a:srgbClr val="333333"/>
                </a:solidFill>
              </a:rPr>
              <a:t>A</a:t>
            </a:r>
            <a:r>
              <a:rPr kumimoji="0" lang="en-US" altLang="en-US" sz="1800" b="0" i="0" u="none" strike="noStrike" cap="none" normalizeH="0" baseline="0" dirty="0">
                <a:ln>
                  <a:noFill/>
                </a:ln>
                <a:solidFill>
                  <a:srgbClr val="333333"/>
                </a:solidFill>
                <a:effectLst/>
              </a:rPr>
              <a:t>ny intentional, knowing, or reckless act committed by a person (whether individually or in concert with other persons) against another person or persons regardless of the willingness of such other person or persons to participate, that-- ``(I) is committed in the course of an initiation into, </a:t>
            </a:r>
            <a:r>
              <a:rPr kumimoji="0" lang="en-US" altLang="en-US" sz="1800" b="0" i="0" u="none" strike="noStrike" cap="none" normalizeH="0" baseline="0" dirty="0">
                <a:ln>
                  <a:noFill/>
                </a:ln>
                <a:solidFill>
                  <a:srgbClr val="FF0000"/>
                </a:solidFill>
                <a:effectLst/>
              </a:rPr>
              <a:t>an affiliation </a:t>
            </a:r>
            <a:r>
              <a:rPr kumimoji="0" lang="en-US" altLang="en-US" sz="1800" b="0" i="0" u="none" strike="noStrike" cap="none" normalizeH="0" baseline="0" dirty="0">
                <a:ln>
                  <a:noFill/>
                </a:ln>
                <a:solidFill>
                  <a:srgbClr val="333333"/>
                </a:solidFill>
                <a:effectLst/>
              </a:rPr>
              <a:t>with, or the maintenance of membership in, </a:t>
            </a:r>
            <a:r>
              <a:rPr kumimoji="0" lang="en-US" altLang="en-US" sz="1800" b="0" i="0" u="none" strike="noStrike" cap="none" normalizeH="0" baseline="0" dirty="0">
                <a:ln>
                  <a:noFill/>
                </a:ln>
                <a:solidFill>
                  <a:srgbClr val="FF0000"/>
                </a:solidFill>
                <a:effectLst/>
              </a:rPr>
              <a:t>a student organization</a:t>
            </a:r>
            <a:r>
              <a:rPr kumimoji="0" lang="en-US" altLang="en-US" sz="1800" b="0" i="0" u="none" strike="noStrike" cap="none" normalizeH="0" baseline="0" dirty="0">
                <a:ln>
                  <a:noFill/>
                </a:ln>
                <a:solidFill>
                  <a:srgbClr val="333333"/>
                </a:solidFill>
                <a:effectLst/>
              </a:rPr>
              <a:t>; </a:t>
            </a:r>
            <a:r>
              <a:rPr kumimoji="0" lang="en-US" altLang="en-US" sz="1800" b="0" i="0" u="none" strike="noStrike" cap="none" normalizeH="0" baseline="0" dirty="0">
                <a:ln>
                  <a:noFill/>
                </a:ln>
                <a:solidFill>
                  <a:srgbClr val="00B050"/>
                </a:solidFill>
                <a:effectLst/>
              </a:rPr>
              <a:t>and</a:t>
            </a:r>
            <a:r>
              <a:rPr kumimoji="0" lang="en-US" altLang="en-US" sz="1800" b="0" i="0" u="none" strike="noStrike" cap="none" normalizeH="0" baseline="0" dirty="0">
                <a:ln>
                  <a:noFill/>
                </a:ln>
                <a:solidFill>
                  <a:srgbClr val="333333"/>
                </a:solidFill>
                <a:effectLst/>
              </a:rPr>
              <a:t> causing, coercing, or otherwise inducing another person to consume food, liquid, alcohol, drugs, or other substances; </a:t>
            </a:r>
          </a:p>
          <a:p>
            <a:r>
              <a:rPr kumimoji="0" lang="en-US" altLang="en-US" sz="1800" b="0" i="0" u="none" strike="noStrike" cap="none" normalizeH="0" baseline="0" dirty="0">
                <a:ln>
                  <a:noFill/>
                </a:ln>
                <a:solidFill>
                  <a:srgbClr val="333333"/>
                </a:solidFill>
                <a:effectLst/>
              </a:rPr>
              <a:t>(dd) causing, coercing, or otherwise inducing another person to perform sexual acts; </a:t>
            </a:r>
          </a:p>
          <a:p>
            <a:r>
              <a:rPr kumimoji="0" lang="en-US" altLang="en-US" sz="1800" b="0" i="0" u="none" strike="noStrike" cap="none" normalizeH="0" baseline="0" dirty="0">
                <a:ln>
                  <a:noFill/>
                </a:ln>
                <a:solidFill>
                  <a:srgbClr val="333333"/>
                </a:solidFill>
                <a:effectLst/>
              </a:rPr>
              <a:t>(</a:t>
            </a:r>
            <a:r>
              <a:rPr kumimoji="0" lang="en-US" altLang="en-US" sz="1800" b="0" i="0" u="none" strike="noStrike" cap="none" normalizeH="0" baseline="0" dirty="0" err="1">
                <a:ln>
                  <a:noFill/>
                </a:ln>
                <a:solidFill>
                  <a:srgbClr val="333333"/>
                </a:solidFill>
                <a:effectLst/>
              </a:rPr>
              <a:t>ee</a:t>
            </a:r>
            <a:r>
              <a:rPr kumimoji="0" lang="en-US" altLang="en-US" sz="1800" b="0" i="0" u="none" strike="noStrike" cap="none" normalizeH="0" baseline="0" dirty="0">
                <a:ln>
                  <a:noFill/>
                </a:ln>
                <a:solidFill>
                  <a:srgbClr val="333333"/>
                </a:solidFill>
                <a:effectLst/>
              </a:rPr>
              <a:t>) any activity that places another person in reasonable fear of bodily harm through the use of threatening words or conduct; </a:t>
            </a:r>
          </a:p>
          <a:p>
            <a:r>
              <a:rPr kumimoji="0" lang="en-US" altLang="en-US" sz="1800" b="0" i="0" u="none" strike="noStrike" cap="none" normalizeH="0" baseline="0" dirty="0">
                <a:ln>
                  <a:noFill/>
                </a:ln>
                <a:solidFill>
                  <a:srgbClr val="333333"/>
                </a:solidFill>
                <a:effectLst/>
              </a:rPr>
              <a:t>(ff) any activity against another person that includes a criminal violation of local, State, Tribal, or Federal law</a:t>
            </a:r>
          </a:p>
          <a:p>
            <a:endParaRPr lang="en-US" dirty="0"/>
          </a:p>
          <a:p>
            <a:endParaRPr lang="en-US" dirty="0"/>
          </a:p>
          <a:p>
            <a:endParaRPr lang="en-US" dirty="0"/>
          </a:p>
        </p:txBody>
      </p:sp>
      <p:sp>
        <p:nvSpPr>
          <p:cNvPr id="4" name="Title 3">
            <a:extLst>
              <a:ext uri="{FF2B5EF4-FFF2-40B4-BE49-F238E27FC236}">
                <a16:creationId xmlns:a16="http://schemas.microsoft.com/office/drawing/2014/main" id="{F1706325-7D67-F3B1-EA4C-0FF3C132212A}"/>
              </a:ext>
            </a:extLst>
          </p:cNvPr>
          <p:cNvSpPr>
            <a:spLocks noGrp="1"/>
          </p:cNvSpPr>
          <p:nvPr>
            <p:ph type="title" idx="4294967295"/>
          </p:nvPr>
        </p:nvSpPr>
        <p:spPr>
          <a:xfrm>
            <a:off x="2217243" y="1732331"/>
            <a:ext cx="7928674" cy="744544"/>
          </a:xfrm>
        </p:spPr>
        <p:txBody>
          <a:bodyPr>
            <a:normAutofit/>
          </a:bodyPr>
          <a:lstStyle/>
          <a:p>
            <a:pPr algn="ctr"/>
            <a:r>
              <a:rPr lang="en-US" sz="1800" dirty="0"/>
              <a:t>Yes it considered Hazing because it meets the requirements of the Clery Definitions</a:t>
            </a:r>
          </a:p>
        </p:txBody>
      </p:sp>
    </p:spTree>
    <p:extLst>
      <p:ext uri="{BB962C8B-B14F-4D97-AF65-F5344CB8AC3E}">
        <p14:creationId xmlns:p14="http://schemas.microsoft.com/office/powerpoint/2010/main" val="34355941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158A6C-6497-3350-CF32-B6799C8AF25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473" y="-466531"/>
            <a:ext cx="10105053" cy="2183364"/>
          </a:xfrm>
          <a:prstGeom prst="rect">
            <a:avLst/>
          </a:prstGeom>
        </p:spPr>
      </p:pic>
      <p:sp>
        <p:nvSpPr>
          <p:cNvPr id="5" name="Title 4">
            <a:extLst>
              <a:ext uri="{FF2B5EF4-FFF2-40B4-BE49-F238E27FC236}">
                <a16:creationId xmlns:a16="http://schemas.microsoft.com/office/drawing/2014/main" id="{ADB73675-E605-2FF0-A1CC-0061F5105B35}"/>
              </a:ext>
            </a:extLst>
          </p:cNvPr>
          <p:cNvSpPr txBox="1">
            <a:spLocks noGrp="1"/>
          </p:cNvSpPr>
          <p:nvPr>
            <p:ph type="title" idx="4294967295"/>
          </p:nvPr>
        </p:nvSpPr>
        <p:spPr>
          <a:xfrm>
            <a:off x="4997621" y="2782669"/>
            <a:ext cx="2196755"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0C0"/>
                </a:solidFill>
                <a:effectLst/>
                <a:uLnTx/>
                <a:uFillTx/>
                <a:latin typeface="+mn-lt"/>
                <a:ea typeface="+mn-ea"/>
                <a:cs typeface="+mn-cs"/>
              </a:rPr>
              <a:t>Thank you</a:t>
            </a:r>
          </a:p>
        </p:txBody>
      </p:sp>
      <p:sp>
        <p:nvSpPr>
          <p:cNvPr id="4" name="TextBox 3">
            <a:extLst>
              <a:ext uri="{FF2B5EF4-FFF2-40B4-BE49-F238E27FC236}">
                <a16:creationId xmlns:a16="http://schemas.microsoft.com/office/drawing/2014/main" id="{6BE34830-1F29-04CA-D6F4-71AE373BD245}"/>
              </a:ext>
            </a:extLst>
          </p:cNvPr>
          <p:cNvSpPr txBox="1"/>
          <p:nvPr/>
        </p:nvSpPr>
        <p:spPr>
          <a:xfrm>
            <a:off x="3532347" y="4587657"/>
            <a:ext cx="5127301" cy="1569660"/>
          </a:xfrm>
          <a:prstGeom prst="rect">
            <a:avLst/>
          </a:prstGeom>
          <a:noFill/>
        </p:spPr>
        <p:txBody>
          <a:bodyPr wrap="none" rtlCol="0">
            <a:spAutoFit/>
          </a:bodyPr>
          <a:lstStyle/>
          <a:p>
            <a:r>
              <a:rPr lang="en-US" sz="2400" dirty="0"/>
              <a:t>Alex Harris, Clery Compliance Officer</a:t>
            </a:r>
          </a:p>
          <a:p>
            <a:r>
              <a:rPr lang="en-US" sz="2400" dirty="0"/>
              <a:t>afharris@nic.edu</a:t>
            </a:r>
          </a:p>
          <a:p>
            <a:r>
              <a:rPr lang="en-US" sz="2400" dirty="0"/>
              <a:t>Mike James, Security Supervisor</a:t>
            </a:r>
          </a:p>
          <a:p>
            <a:r>
              <a:rPr lang="en-US" sz="2400" dirty="0"/>
              <a:t>Email </a:t>
            </a:r>
            <a:r>
              <a:rPr lang="en-US" sz="2400" u="sng" dirty="0"/>
              <a:t>mtjames@nic.edu</a:t>
            </a:r>
          </a:p>
        </p:txBody>
      </p:sp>
    </p:spTree>
    <p:extLst>
      <p:ext uri="{BB962C8B-B14F-4D97-AF65-F5344CB8AC3E}">
        <p14:creationId xmlns:p14="http://schemas.microsoft.com/office/powerpoint/2010/main" val="48224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EFF23C-1ED9-036C-37FE-C0AD2B57897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1" y="-224199"/>
            <a:ext cx="10021079" cy="1416588"/>
          </a:xfrm>
          <a:prstGeom prst="rect">
            <a:avLst/>
          </a:prstGeom>
        </p:spPr>
      </p:pic>
      <p:sp>
        <p:nvSpPr>
          <p:cNvPr id="2" name="Title 1">
            <a:extLst>
              <a:ext uri="{FF2B5EF4-FFF2-40B4-BE49-F238E27FC236}">
                <a16:creationId xmlns:a16="http://schemas.microsoft.com/office/drawing/2014/main" id="{34646355-0E6F-56F4-6D27-35CF0B2E7811}"/>
              </a:ext>
              <a:ext uri="{C183D7F6-B498-43B3-948B-1728B52AA6E4}">
                <adec:decorative xmlns:adec="http://schemas.microsoft.com/office/drawing/2017/decorative" val="0"/>
              </a:ext>
            </a:extLst>
          </p:cNvPr>
          <p:cNvSpPr txBox="1">
            <a:spLocks noGrp="1"/>
          </p:cNvSpPr>
          <p:nvPr>
            <p:ph type="title" idx="4294967295"/>
          </p:nvPr>
        </p:nvSpPr>
        <p:spPr>
          <a:xfrm>
            <a:off x="2026378" y="1192389"/>
            <a:ext cx="813924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B050"/>
                </a:solidFill>
                <a:effectLst/>
                <a:uLnTx/>
                <a:uFillTx/>
                <a:latin typeface="+mn-lt"/>
                <a:ea typeface="+mn-ea"/>
                <a:cs typeface="+mn-cs"/>
              </a:rPr>
              <a:t>How the Clery Act Came to be</a:t>
            </a:r>
          </a:p>
        </p:txBody>
      </p:sp>
      <p:sp>
        <p:nvSpPr>
          <p:cNvPr id="5" name="TextBox 4">
            <a:extLst>
              <a:ext uri="{FF2B5EF4-FFF2-40B4-BE49-F238E27FC236}">
                <a16:creationId xmlns:a16="http://schemas.microsoft.com/office/drawing/2014/main" id="{4E23A84F-B380-9F2B-F918-344A1DC265F9}"/>
              </a:ext>
              <a:ext uri="{C183D7F6-B498-43B3-948B-1728B52AA6E4}">
                <adec:decorative xmlns:adec="http://schemas.microsoft.com/office/drawing/2017/decorative" val="0"/>
              </a:ext>
            </a:extLst>
          </p:cNvPr>
          <p:cNvSpPr txBox="1"/>
          <p:nvPr/>
        </p:nvSpPr>
        <p:spPr>
          <a:xfrm>
            <a:off x="772886" y="1896534"/>
            <a:ext cx="4329403" cy="4154984"/>
          </a:xfrm>
          <a:prstGeom prst="rect">
            <a:avLst/>
          </a:prstGeom>
          <a:noFill/>
        </p:spPr>
        <p:txBody>
          <a:bodyPr wrap="square" rtlCol="0">
            <a:spAutoFit/>
          </a:bodyPr>
          <a:lstStyle/>
          <a:p>
            <a:r>
              <a:rPr lang="en-US" sz="2400" dirty="0"/>
              <a:t>1986 – Jeanne Clery raped and murdered by fellow student at Lehigh University</a:t>
            </a:r>
          </a:p>
          <a:p>
            <a:r>
              <a:rPr lang="en-US" sz="2400" dirty="0"/>
              <a:t>38 violent crimes on campus in the 3 years prior without being disclosed</a:t>
            </a:r>
          </a:p>
          <a:p>
            <a:r>
              <a:rPr lang="en-US" sz="2400" dirty="0"/>
              <a:t>1990 – Congress enacted what is now known as the “Clery Act”</a:t>
            </a:r>
          </a:p>
          <a:p>
            <a:r>
              <a:rPr lang="en-US" sz="2400" dirty="0"/>
              <a:t>Spirit of the Act: </a:t>
            </a:r>
            <a:r>
              <a:rPr lang="en-US" sz="2400" b="1" dirty="0"/>
              <a:t>Knowledge is power</a:t>
            </a:r>
            <a:endParaRPr lang="en-US" sz="2400" dirty="0"/>
          </a:p>
        </p:txBody>
      </p:sp>
      <p:pic>
        <p:nvPicPr>
          <p:cNvPr id="4" name="Content Placeholder 6" descr="1986 picture of Jeanne Clery">
            <a:extLst>
              <a:ext uri="{FF2B5EF4-FFF2-40B4-BE49-F238E27FC236}">
                <a16:creationId xmlns:a16="http://schemas.microsoft.com/office/drawing/2014/main" id="{72DF45E6-9471-BDD8-C47F-986FB5B32D21}"/>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l="-11570" r="-11570"/>
          <a:stretch>
            <a:fillRect/>
          </a:stretch>
        </p:blipFill>
        <p:spPr>
          <a:xfrm>
            <a:off x="6270171" y="1711044"/>
            <a:ext cx="4038600" cy="4525963"/>
          </a:xfrm>
          <a:prstGeom prst="rect">
            <a:avLst/>
          </a:prstGeom>
        </p:spPr>
      </p:pic>
    </p:spTree>
    <p:extLst>
      <p:ext uri="{BB962C8B-B14F-4D97-AF65-F5344CB8AC3E}">
        <p14:creationId xmlns:p14="http://schemas.microsoft.com/office/powerpoint/2010/main" val="87485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86F4C3-671F-0E4A-B913-865F1B83310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100" y="-121562"/>
            <a:ext cx="8305800" cy="1416588"/>
          </a:xfrm>
          <a:prstGeom prst="rect">
            <a:avLst/>
          </a:prstGeom>
        </p:spPr>
      </p:pic>
      <p:sp>
        <p:nvSpPr>
          <p:cNvPr id="4" name="Title 3">
            <a:extLst>
              <a:ext uri="{FF2B5EF4-FFF2-40B4-BE49-F238E27FC236}">
                <a16:creationId xmlns:a16="http://schemas.microsoft.com/office/drawing/2014/main" id="{DD876716-7B73-5682-C69E-0614FAFE01D2}"/>
              </a:ext>
            </a:extLst>
          </p:cNvPr>
          <p:cNvSpPr txBox="1">
            <a:spLocks noGrp="1"/>
          </p:cNvSpPr>
          <p:nvPr>
            <p:ph type="title" idx="4294967295"/>
          </p:nvPr>
        </p:nvSpPr>
        <p:spPr>
          <a:xfrm>
            <a:off x="3582955" y="1295026"/>
            <a:ext cx="482490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B050"/>
                </a:solidFill>
                <a:effectLst/>
                <a:uLnTx/>
                <a:uFillTx/>
                <a:latin typeface="+mn-lt"/>
                <a:ea typeface="+mn-ea"/>
                <a:cs typeface="+mn-cs"/>
              </a:rPr>
              <a:t>Clery Act Requirements</a:t>
            </a:r>
          </a:p>
        </p:txBody>
      </p:sp>
      <p:sp>
        <p:nvSpPr>
          <p:cNvPr id="5" name="TextBox 4">
            <a:extLst>
              <a:ext uri="{FF2B5EF4-FFF2-40B4-BE49-F238E27FC236}">
                <a16:creationId xmlns:a16="http://schemas.microsoft.com/office/drawing/2014/main" id="{F5DE4F6A-7086-5DD8-A7B8-2148592D805A}"/>
              </a:ext>
            </a:extLst>
          </p:cNvPr>
          <p:cNvSpPr txBox="1"/>
          <p:nvPr/>
        </p:nvSpPr>
        <p:spPr>
          <a:xfrm>
            <a:off x="1166326" y="1968516"/>
            <a:ext cx="3582956" cy="4401205"/>
          </a:xfrm>
          <a:prstGeom prst="rect">
            <a:avLst/>
          </a:prstGeom>
          <a:noFill/>
        </p:spPr>
        <p:txBody>
          <a:bodyPr wrap="square" rtlCol="0">
            <a:spAutoFit/>
          </a:bodyPr>
          <a:lstStyle/>
          <a:p>
            <a:pPr marL="0" indent="0">
              <a:buNone/>
            </a:pPr>
            <a:r>
              <a:rPr lang="en-US" sz="2000" dirty="0"/>
              <a:t>The Clery Act requires colleges to:</a:t>
            </a:r>
          </a:p>
          <a:p>
            <a:r>
              <a:rPr lang="en-US" sz="2000" b="1" dirty="0"/>
              <a:t>Collect, count, </a:t>
            </a:r>
            <a:r>
              <a:rPr lang="en-US" sz="2000" dirty="0"/>
              <a:t>and </a:t>
            </a:r>
            <a:r>
              <a:rPr lang="en-US" sz="2000" b="1" dirty="0"/>
              <a:t>classify </a:t>
            </a:r>
            <a:r>
              <a:rPr lang="en-US" sz="2000" dirty="0"/>
              <a:t>crimes that take place on property the University owns or controls</a:t>
            </a:r>
          </a:p>
          <a:p>
            <a:r>
              <a:rPr lang="en-US" sz="2000" dirty="0"/>
              <a:t>Issue </a:t>
            </a:r>
            <a:r>
              <a:rPr lang="en-US" sz="2000" b="1" dirty="0"/>
              <a:t>campus alerts </a:t>
            </a:r>
            <a:r>
              <a:rPr lang="en-US" sz="2000" dirty="0"/>
              <a:t>if a dangerous or ongoing threat is identified</a:t>
            </a:r>
          </a:p>
          <a:p>
            <a:r>
              <a:rPr lang="en-US" sz="2000" dirty="0"/>
              <a:t>Publish an </a:t>
            </a:r>
            <a:r>
              <a:rPr lang="en-US" sz="2000" b="1" dirty="0"/>
              <a:t>Annual Security Report</a:t>
            </a:r>
          </a:p>
          <a:p>
            <a:r>
              <a:rPr lang="en-US" sz="2000" dirty="0"/>
              <a:t>Maintain a </a:t>
            </a:r>
            <a:r>
              <a:rPr lang="en-US" sz="2000" b="1" dirty="0"/>
              <a:t>campus crime log</a:t>
            </a:r>
          </a:p>
          <a:p>
            <a:r>
              <a:rPr lang="en-US" sz="2000" dirty="0"/>
              <a:t>Ensure </a:t>
            </a:r>
            <a:r>
              <a:rPr lang="en-US" sz="2000" b="1" dirty="0"/>
              <a:t>basic rights </a:t>
            </a:r>
            <a:r>
              <a:rPr lang="en-US" sz="2000" dirty="0"/>
              <a:t>are provided to victims</a:t>
            </a:r>
          </a:p>
        </p:txBody>
      </p:sp>
      <p:grpSp>
        <p:nvGrpSpPr>
          <p:cNvPr id="7" name="Group 6">
            <a:extLst>
              <a:ext uri="{FF2B5EF4-FFF2-40B4-BE49-F238E27FC236}">
                <a16:creationId xmlns:a16="http://schemas.microsoft.com/office/drawing/2014/main" id="{F2633162-514D-84FE-B717-9070EB445DD9}"/>
              </a:ext>
              <a:ext uri="{C183D7F6-B498-43B3-948B-1728B52AA6E4}">
                <adec:decorative xmlns:adec="http://schemas.microsoft.com/office/drawing/2017/decorative" val="1"/>
              </a:ext>
            </a:extLst>
          </p:cNvPr>
          <p:cNvGrpSpPr>
            <a:grpSpLocks/>
          </p:cNvGrpSpPr>
          <p:nvPr/>
        </p:nvGrpSpPr>
        <p:grpSpPr bwMode="auto">
          <a:xfrm>
            <a:off x="5915682" y="2102193"/>
            <a:ext cx="5436831" cy="4267528"/>
            <a:chOff x="0" y="0"/>
            <a:chExt cx="8669" cy="5684"/>
          </a:xfrm>
        </p:grpSpPr>
        <p:pic>
          <p:nvPicPr>
            <p:cNvPr id="8" name="Picture 7">
              <a:extLst>
                <a:ext uri="{FF2B5EF4-FFF2-40B4-BE49-F238E27FC236}">
                  <a16:creationId xmlns:a16="http://schemas.microsoft.com/office/drawing/2014/main" id="{FFCC489C-7AAE-0835-CC57-5D0EC82FF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 y="156"/>
              <a:ext cx="8539" cy="543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9D257A56-563A-A645-CC98-B0BC5AB74FF5}"/>
                </a:ext>
              </a:extLst>
            </p:cNvPr>
            <p:cNvGrpSpPr>
              <a:grpSpLocks/>
            </p:cNvGrpSpPr>
            <p:nvPr/>
          </p:nvGrpSpPr>
          <p:grpSpPr bwMode="auto">
            <a:xfrm>
              <a:off x="0" y="0"/>
              <a:ext cx="8669" cy="5684"/>
              <a:chOff x="0" y="0"/>
              <a:chExt cx="8669" cy="5684"/>
            </a:xfrm>
          </p:grpSpPr>
          <p:sp>
            <p:nvSpPr>
              <p:cNvPr id="18" name="Freeform 62">
                <a:extLst>
                  <a:ext uri="{FF2B5EF4-FFF2-40B4-BE49-F238E27FC236}">
                    <a16:creationId xmlns:a16="http://schemas.microsoft.com/office/drawing/2014/main" id="{55A1FAC5-5889-4323-5F77-D2C666DC5C9A}"/>
                  </a:ext>
                </a:extLst>
              </p:cNvPr>
              <p:cNvSpPr>
                <a:spLocks/>
              </p:cNvSpPr>
              <p:nvPr/>
            </p:nvSpPr>
            <p:spPr bwMode="auto">
              <a:xfrm>
                <a:off x="0" y="0"/>
                <a:ext cx="8669" cy="5684"/>
              </a:xfrm>
              <a:custGeom>
                <a:avLst/>
                <a:gdLst>
                  <a:gd name="T0" fmla="*/ 8669 w 8669"/>
                  <a:gd name="T1" fmla="*/ 0 h 5684"/>
                  <a:gd name="T2" fmla="*/ 0 w 8669"/>
                  <a:gd name="T3" fmla="*/ 0 h 5684"/>
                  <a:gd name="T4" fmla="*/ 0 w 8669"/>
                  <a:gd name="T5" fmla="*/ 5683 h 5684"/>
                  <a:gd name="T6" fmla="*/ 70 w 8669"/>
                  <a:gd name="T7" fmla="*/ 5611 h 5684"/>
                  <a:gd name="T8" fmla="*/ 70 w 8669"/>
                  <a:gd name="T9" fmla="*/ 72 h 5684"/>
                  <a:gd name="T10" fmla="*/ 8669 w 8669"/>
                  <a:gd name="T11" fmla="*/ 72 h 5684"/>
                  <a:gd name="T12" fmla="*/ 8669 w 8669"/>
                  <a:gd name="T13" fmla="*/ 0 h 5684"/>
                </a:gdLst>
                <a:ahLst/>
                <a:cxnLst>
                  <a:cxn ang="0">
                    <a:pos x="T0" y="T1"/>
                  </a:cxn>
                  <a:cxn ang="0">
                    <a:pos x="T2" y="T3"/>
                  </a:cxn>
                  <a:cxn ang="0">
                    <a:pos x="T4" y="T5"/>
                  </a:cxn>
                  <a:cxn ang="0">
                    <a:pos x="T6" y="T7"/>
                  </a:cxn>
                  <a:cxn ang="0">
                    <a:pos x="T8" y="T9"/>
                  </a:cxn>
                  <a:cxn ang="0">
                    <a:pos x="T10" y="T11"/>
                  </a:cxn>
                  <a:cxn ang="0">
                    <a:pos x="T12" y="T13"/>
                  </a:cxn>
                </a:cxnLst>
                <a:rect l="0" t="0" r="r" b="b"/>
                <a:pathLst>
                  <a:path w="8669" h="5684">
                    <a:moveTo>
                      <a:pt x="8669" y="0"/>
                    </a:moveTo>
                    <a:lnTo>
                      <a:pt x="0" y="0"/>
                    </a:lnTo>
                    <a:lnTo>
                      <a:pt x="0" y="5683"/>
                    </a:lnTo>
                    <a:lnTo>
                      <a:pt x="70" y="5611"/>
                    </a:lnTo>
                    <a:lnTo>
                      <a:pt x="70" y="72"/>
                    </a:lnTo>
                    <a:lnTo>
                      <a:pt x="8669" y="72"/>
                    </a:lnTo>
                    <a:lnTo>
                      <a:pt x="8669" y="0"/>
                    </a:lnTo>
                    <a:close/>
                  </a:path>
                </a:pathLst>
              </a:custGeom>
              <a:solidFill>
                <a:srgbClr val="60222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9" name="Freeform 61">
                <a:extLst>
                  <a:ext uri="{FF2B5EF4-FFF2-40B4-BE49-F238E27FC236}">
                    <a16:creationId xmlns:a16="http://schemas.microsoft.com/office/drawing/2014/main" id="{D0A8FB2E-F2E3-5817-3BD8-6C9EFEC591B1}"/>
                  </a:ext>
                </a:extLst>
              </p:cNvPr>
              <p:cNvSpPr>
                <a:spLocks/>
              </p:cNvSpPr>
              <p:nvPr/>
            </p:nvSpPr>
            <p:spPr bwMode="auto">
              <a:xfrm>
                <a:off x="0" y="0"/>
                <a:ext cx="8669" cy="5684"/>
              </a:xfrm>
              <a:custGeom>
                <a:avLst/>
                <a:gdLst>
                  <a:gd name="T0" fmla="*/ 8669 w 8669"/>
                  <a:gd name="T1" fmla="*/ 72 h 5684"/>
                  <a:gd name="T2" fmla="*/ 8597 w 8669"/>
                  <a:gd name="T3" fmla="*/ 72 h 5684"/>
                  <a:gd name="T4" fmla="*/ 8597 w 8669"/>
                  <a:gd name="T5" fmla="*/ 5611 h 5684"/>
                  <a:gd name="T6" fmla="*/ 8669 w 8669"/>
                  <a:gd name="T7" fmla="*/ 5683 h 5684"/>
                  <a:gd name="T8" fmla="*/ 8669 w 8669"/>
                  <a:gd name="T9" fmla="*/ 72 h 5684"/>
                </a:gdLst>
                <a:ahLst/>
                <a:cxnLst>
                  <a:cxn ang="0">
                    <a:pos x="T0" y="T1"/>
                  </a:cxn>
                  <a:cxn ang="0">
                    <a:pos x="T2" y="T3"/>
                  </a:cxn>
                  <a:cxn ang="0">
                    <a:pos x="T4" y="T5"/>
                  </a:cxn>
                  <a:cxn ang="0">
                    <a:pos x="T6" y="T7"/>
                  </a:cxn>
                  <a:cxn ang="0">
                    <a:pos x="T8" y="T9"/>
                  </a:cxn>
                </a:cxnLst>
                <a:rect l="0" t="0" r="r" b="b"/>
                <a:pathLst>
                  <a:path w="8669" h="5684">
                    <a:moveTo>
                      <a:pt x="8669" y="72"/>
                    </a:moveTo>
                    <a:lnTo>
                      <a:pt x="8597" y="72"/>
                    </a:lnTo>
                    <a:lnTo>
                      <a:pt x="8597" y="5611"/>
                    </a:lnTo>
                    <a:lnTo>
                      <a:pt x="8669" y="5683"/>
                    </a:lnTo>
                    <a:lnTo>
                      <a:pt x="8669" y="72"/>
                    </a:lnTo>
                    <a:close/>
                  </a:path>
                </a:pathLst>
              </a:custGeom>
              <a:solidFill>
                <a:srgbClr val="60222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0" name="Group 9">
              <a:extLst>
                <a:ext uri="{FF2B5EF4-FFF2-40B4-BE49-F238E27FC236}">
                  <a16:creationId xmlns:a16="http://schemas.microsoft.com/office/drawing/2014/main" id="{5EC63512-5461-9CFC-D3D6-FD5C7A35893A}"/>
                </a:ext>
              </a:extLst>
            </p:cNvPr>
            <p:cNvGrpSpPr>
              <a:grpSpLocks/>
            </p:cNvGrpSpPr>
            <p:nvPr/>
          </p:nvGrpSpPr>
          <p:grpSpPr bwMode="auto">
            <a:xfrm>
              <a:off x="94" y="94"/>
              <a:ext cx="8480" cy="5494"/>
              <a:chOff x="94" y="94"/>
              <a:chExt cx="8480" cy="5494"/>
            </a:xfrm>
          </p:grpSpPr>
          <p:sp>
            <p:nvSpPr>
              <p:cNvPr id="16" name="Freeform 59">
                <a:extLst>
                  <a:ext uri="{FF2B5EF4-FFF2-40B4-BE49-F238E27FC236}">
                    <a16:creationId xmlns:a16="http://schemas.microsoft.com/office/drawing/2014/main" id="{8F0212B3-9DA4-3259-EA04-980778E42192}"/>
                  </a:ext>
                </a:extLst>
              </p:cNvPr>
              <p:cNvSpPr>
                <a:spLocks/>
              </p:cNvSpPr>
              <p:nvPr/>
            </p:nvSpPr>
            <p:spPr bwMode="auto">
              <a:xfrm>
                <a:off x="94" y="94"/>
                <a:ext cx="8480" cy="5494"/>
              </a:xfrm>
              <a:custGeom>
                <a:avLst/>
                <a:gdLst>
                  <a:gd name="T0" fmla="+- 0 8573 94"/>
                  <a:gd name="T1" fmla="*/ T0 w 8480"/>
                  <a:gd name="T2" fmla="+- 0 94 94"/>
                  <a:gd name="T3" fmla="*/ 94 h 5494"/>
                  <a:gd name="T4" fmla="+- 0 94 94"/>
                  <a:gd name="T5" fmla="*/ T4 w 8480"/>
                  <a:gd name="T6" fmla="+- 0 94 94"/>
                  <a:gd name="T7" fmla="*/ 94 h 5494"/>
                  <a:gd name="T8" fmla="+- 0 94 94"/>
                  <a:gd name="T9" fmla="*/ T8 w 8480"/>
                  <a:gd name="T10" fmla="+- 0 5587 94"/>
                  <a:gd name="T11" fmla="*/ 5587 h 5494"/>
                  <a:gd name="T12" fmla="+- 0 120 94"/>
                  <a:gd name="T13" fmla="*/ T12 w 8480"/>
                  <a:gd name="T14" fmla="+- 0 5563 94"/>
                  <a:gd name="T15" fmla="*/ 5563 h 5494"/>
                  <a:gd name="T16" fmla="+- 0 120 94"/>
                  <a:gd name="T17" fmla="*/ T16 w 8480"/>
                  <a:gd name="T18" fmla="+- 0 120 94"/>
                  <a:gd name="T19" fmla="*/ 120 h 5494"/>
                  <a:gd name="T20" fmla="+- 0 8573 94"/>
                  <a:gd name="T21" fmla="*/ T20 w 8480"/>
                  <a:gd name="T22" fmla="+- 0 120 94"/>
                  <a:gd name="T23" fmla="*/ 120 h 5494"/>
                  <a:gd name="T24" fmla="+- 0 8573 94"/>
                  <a:gd name="T25" fmla="*/ T24 w 8480"/>
                  <a:gd name="T26" fmla="+- 0 94 94"/>
                  <a:gd name="T27" fmla="*/ 94 h 5494"/>
                </a:gdLst>
                <a:ahLst/>
                <a:cxnLst>
                  <a:cxn ang="0">
                    <a:pos x="T1" y="T3"/>
                  </a:cxn>
                  <a:cxn ang="0">
                    <a:pos x="T5" y="T7"/>
                  </a:cxn>
                  <a:cxn ang="0">
                    <a:pos x="T9" y="T11"/>
                  </a:cxn>
                  <a:cxn ang="0">
                    <a:pos x="T13" y="T15"/>
                  </a:cxn>
                  <a:cxn ang="0">
                    <a:pos x="T17" y="T19"/>
                  </a:cxn>
                  <a:cxn ang="0">
                    <a:pos x="T21" y="T23"/>
                  </a:cxn>
                  <a:cxn ang="0">
                    <a:pos x="T25" y="T27"/>
                  </a:cxn>
                </a:cxnLst>
                <a:rect l="0" t="0" r="r" b="b"/>
                <a:pathLst>
                  <a:path w="8480" h="5494">
                    <a:moveTo>
                      <a:pt x="8479" y="0"/>
                    </a:moveTo>
                    <a:lnTo>
                      <a:pt x="0" y="0"/>
                    </a:lnTo>
                    <a:lnTo>
                      <a:pt x="0" y="5493"/>
                    </a:lnTo>
                    <a:lnTo>
                      <a:pt x="26" y="5469"/>
                    </a:lnTo>
                    <a:lnTo>
                      <a:pt x="26" y="26"/>
                    </a:lnTo>
                    <a:lnTo>
                      <a:pt x="8479" y="26"/>
                    </a:lnTo>
                    <a:lnTo>
                      <a:pt x="8479" y="0"/>
                    </a:lnTo>
                    <a:close/>
                  </a:path>
                </a:pathLst>
              </a:custGeom>
              <a:solidFill>
                <a:srgbClr val="60222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 name="Freeform 58">
                <a:extLst>
                  <a:ext uri="{FF2B5EF4-FFF2-40B4-BE49-F238E27FC236}">
                    <a16:creationId xmlns:a16="http://schemas.microsoft.com/office/drawing/2014/main" id="{7453DDB2-8333-4391-22BF-5C78E90A715B}"/>
                  </a:ext>
                </a:extLst>
              </p:cNvPr>
              <p:cNvSpPr>
                <a:spLocks/>
              </p:cNvSpPr>
              <p:nvPr/>
            </p:nvSpPr>
            <p:spPr bwMode="auto">
              <a:xfrm>
                <a:off x="94" y="94"/>
                <a:ext cx="8480" cy="5494"/>
              </a:xfrm>
              <a:custGeom>
                <a:avLst/>
                <a:gdLst>
                  <a:gd name="T0" fmla="+- 0 8573 94"/>
                  <a:gd name="T1" fmla="*/ T0 w 8480"/>
                  <a:gd name="T2" fmla="+- 0 120 94"/>
                  <a:gd name="T3" fmla="*/ 120 h 5494"/>
                  <a:gd name="T4" fmla="+- 0 8549 94"/>
                  <a:gd name="T5" fmla="*/ T4 w 8480"/>
                  <a:gd name="T6" fmla="+- 0 120 94"/>
                  <a:gd name="T7" fmla="*/ 120 h 5494"/>
                  <a:gd name="T8" fmla="+- 0 8549 94"/>
                  <a:gd name="T9" fmla="*/ T8 w 8480"/>
                  <a:gd name="T10" fmla="+- 0 5563 94"/>
                  <a:gd name="T11" fmla="*/ 5563 h 5494"/>
                  <a:gd name="T12" fmla="+- 0 8573 94"/>
                  <a:gd name="T13" fmla="*/ T12 w 8480"/>
                  <a:gd name="T14" fmla="+- 0 5587 94"/>
                  <a:gd name="T15" fmla="*/ 5587 h 5494"/>
                  <a:gd name="T16" fmla="+- 0 8573 94"/>
                  <a:gd name="T17" fmla="*/ T16 w 8480"/>
                  <a:gd name="T18" fmla="+- 0 120 94"/>
                  <a:gd name="T19" fmla="*/ 120 h 5494"/>
                </a:gdLst>
                <a:ahLst/>
                <a:cxnLst>
                  <a:cxn ang="0">
                    <a:pos x="T1" y="T3"/>
                  </a:cxn>
                  <a:cxn ang="0">
                    <a:pos x="T5" y="T7"/>
                  </a:cxn>
                  <a:cxn ang="0">
                    <a:pos x="T9" y="T11"/>
                  </a:cxn>
                  <a:cxn ang="0">
                    <a:pos x="T13" y="T15"/>
                  </a:cxn>
                  <a:cxn ang="0">
                    <a:pos x="T17" y="T19"/>
                  </a:cxn>
                </a:cxnLst>
                <a:rect l="0" t="0" r="r" b="b"/>
                <a:pathLst>
                  <a:path w="8480" h="5494">
                    <a:moveTo>
                      <a:pt x="8479" y="26"/>
                    </a:moveTo>
                    <a:lnTo>
                      <a:pt x="8455" y="26"/>
                    </a:lnTo>
                    <a:lnTo>
                      <a:pt x="8455" y="5469"/>
                    </a:lnTo>
                    <a:lnTo>
                      <a:pt x="8479" y="5493"/>
                    </a:lnTo>
                    <a:lnTo>
                      <a:pt x="8479" y="26"/>
                    </a:lnTo>
                    <a:close/>
                  </a:path>
                </a:pathLst>
              </a:custGeom>
              <a:solidFill>
                <a:srgbClr val="60222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1" name="Group 10">
              <a:extLst>
                <a:ext uri="{FF2B5EF4-FFF2-40B4-BE49-F238E27FC236}">
                  <a16:creationId xmlns:a16="http://schemas.microsoft.com/office/drawing/2014/main" id="{42212550-46AC-6951-CCB4-3F1ECF333363}"/>
                </a:ext>
              </a:extLst>
            </p:cNvPr>
            <p:cNvGrpSpPr>
              <a:grpSpLocks/>
            </p:cNvGrpSpPr>
            <p:nvPr/>
          </p:nvGrpSpPr>
          <p:grpSpPr bwMode="auto">
            <a:xfrm>
              <a:off x="94" y="5575"/>
              <a:ext cx="8480" cy="2"/>
              <a:chOff x="94" y="5575"/>
              <a:chExt cx="8480" cy="2"/>
            </a:xfrm>
          </p:grpSpPr>
          <p:sp>
            <p:nvSpPr>
              <p:cNvPr id="15" name="Freeform 56">
                <a:extLst>
                  <a:ext uri="{FF2B5EF4-FFF2-40B4-BE49-F238E27FC236}">
                    <a16:creationId xmlns:a16="http://schemas.microsoft.com/office/drawing/2014/main" id="{9D836AF4-7448-56B0-3D3B-171663523314}"/>
                  </a:ext>
                </a:extLst>
              </p:cNvPr>
              <p:cNvSpPr>
                <a:spLocks/>
              </p:cNvSpPr>
              <p:nvPr/>
            </p:nvSpPr>
            <p:spPr bwMode="auto">
              <a:xfrm>
                <a:off x="94" y="5575"/>
                <a:ext cx="8480" cy="2"/>
              </a:xfrm>
              <a:custGeom>
                <a:avLst/>
                <a:gdLst>
                  <a:gd name="T0" fmla="+- 0 94 94"/>
                  <a:gd name="T1" fmla="*/ T0 w 8480"/>
                  <a:gd name="T2" fmla="+- 0 8573 94"/>
                  <a:gd name="T3" fmla="*/ T2 w 8480"/>
                </a:gdLst>
                <a:ahLst/>
                <a:cxnLst>
                  <a:cxn ang="0">
                    <a:pos x="T1" y="0"/>
                  </a:cxn>
                  <a:cxn ang="0">
                    <a:pos x="T3" y="0"/>
                  </a:cxn>
                </a:cxnLst>
                <a:rect l="0" t="0" r="r" b="b"/>
                <a:pathLst>
                  <a:path w="8480">
                    <a:moveTo>
                      <a:pt x="0" y="0"/>
                    </a:moveTo>
                    <a:lnTo>
                      <a:pt x="8479" y="0"/>
                    </a:lnTo>
                  </a:path>
                </a:pathLst>
              </a:custGeom>
              <a:noFill/>
              <a:ln w="16510">
                <a:solidFill>
                  <a:srgbClr val="60222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2" name="Group 11">
              <a:extLst>
                <a:ext uri="{FF2B5EF4-FFF2-40B4-BE49-F238E27FC236}">
                  <a16:creationId xmlns:a16="http://schemas.microsoft.com/office/drawing/2014/main" id="{16742285-7FF6-9C8E-B809-C842F6763E3E}"/>
                </a:ext>
              </a:extLst>
            </p:cNvPr>
            <p:cNvGrpSpPr>
              <a:grpSpLocks/>
            </p:cNvGrpSpPr>
            <p:nvPr/>
          </p:nvGrpSpPr>
          <p:grpSpPr bwMode="auto">
            <a:xfrm>
              <a:off x="0" y="509"/>
              <a:ext cx="8669" cy="5174"/>
              <a:chOff x="0" y="509"/>
              <a:chExt cx="8669" cy="5174"/>
            </a:xfrm>
          </p:grpSpPr>
          <p:sp>
            <p:nvSpPr>
              <p:cNvPr id="13" name="Freeform 54">
                <a:extLst>
                  <a:ext uri="{FF2B5EF4-FFF2-40B4-BE49-F238E27FC236}">
                    <a16:creationId xmlns:a16="http://schemas.microsoft.com/office/drawing/2014/main" id="{164D8BA4-932F-585F-2E7A-AC9054078504}"/>
                  </a:ext>
                </a:extLst>
              </p:cNvPr>
              <p:cNvSpPr>
                <a:spLocks/>
              </p:cNvSpPr>
              <p:nvPr/>
            </p:nvSpPr>
            <p:spPr bwMode="auto">
              <a:xfrm>
                <a:off x="0" y="5611"/>
                <a:ext cx="8669" cy="72"/>
              </a:xfrm>
              <a:custGeom>
                <a:avLst/>
                <a:gdLst>
                  <a:gd name="T0" fmla="*/ 70 w 8669"/>
                  <a:gd name="T1" fmla="+- 0 5611 5611"/>
                  <a:gd name="T2" fmla="*/ 5611 h 72"/>
                  <a:gd name="T3" fmla="*/ 0 w 8669"/>
                  <a:gd name="T4" fmla="+- 0 5683 5611"/>
                  <a:gd name="T5" fmla="*/ 5683 h 72"/>
                  <a:gd name="T6" fmla="*/ 8669 w 8669"/>
                  <a:gd name="T7" fmla="+- 0 5683 5611"/>
                  <a:gd name="T8" fmla="*/ 5683 h 72"/>
                  <a:gd name="T9" fmla="*/ 70 w 8669"/>
                  <a:gd name="T10" fmla="+- 0 5611 5611"/>
                  <a:gd name="T11" fmla="*/ 5611 h 72"/>
                </a:gdLst>
                <a:ahLst/>
                <a:cxnLst>
                  <a:cxn ang="0">
                    <a:pos x="T0" y="T2"/>
                  </a:cxn>
                  <a:cxn ang="0">
                    <a:pos x="T3" y="T5"/>
                  </a:cxn>
                  <a:cxn ang="0">
                    <a:pos x="T6" y="T8"/>
                  </a:cxn>
                  <a:cxn ang="0">
                    <a:pos x="T9" y="T11"/>
                  </a:cxn>
                </a:cxnLst>
                <a:rect l="0" t="0" r="r" b="b"/>
                <a:pathLst>
                  <a:path w="8669" h="72">
                    <a:moveTo>
                      <a:pt x="70" y="0"/>
                    </a:moveTo>
                    <a:lnTo>
                      <a:pt x="0" y="72"/>
                    </a:lnTo>
                    <a:lnTo>
                      <a:pt x="8669" y="72"/>
                    </a:lnTo>
                    <a:lnTo>
                      <a:pt x="70" y="0"/>
                    </a:lnTo>
                    <a:close/>
                  </a:path>
                </a:pathLst>
              </a:custGeom>
              <a:solidFill>
                <a:srgbClr val="60222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 name="Text Box 53">
                <a:extLst>
                  <a:ext uri="{FF2B5EF4-FFF2-40B4-BE49-F238E27FC236}">
                    <a16:creationId xmlns:a16="http://schemas.microsoft.com/office/drawing/2014/main" id="{BAE9B59C-2A61-61DB-F0E1-9B4261C54370}"/>
                  </a:ext>
                  <a:ext uri="{C183D7F6-B498-43B3-948B-1728B52AA6E4}">
                    <adec:decorative xmlns:adec="http://schemas.microsoft.com/office/drawing/2017/decorative" val="1"/>
                  </a:ext>
                </a:extLst>
              </p:cNvPr>
              <p:cNvSpPr txBox="1">
                <a:spLocks noChangeArrowheads="1"/>
              </p:cNvSpPr>
              <p:nvPr/>
            </p:nvSpPr>
            <p:spPr bwMode="auto">
              <a:xfrm>
                <a:off x="409" y="509"/>
                <a:ext cx="7821" cy="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120015" algn="ctr">
                  <a:spcBef>
                    <a:spcPts val="160"/>
                  </a:spcBef>
                </a:pPr>
                <a:r>
                  <a:rPr lang="en-US" sz="3600" b="1" spc="5" dirty="0">
                    <a:effectLst/>
                    <a:latin typeface="Arial" panose="020B0604020202020204" pitchFamily="34" charset="0"/>
                    <a:ea typeface="Calibri" panose="020F0502020204030204" pitchFamily="34" charset="0"/>
                    <a:cs typeface="Times New Roman" panose="02020603050405020304" pitchFamily="18" charset="0"/>
                  </a:rPr>
                  <a:t>NIC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910"/>
                  </a:spcBef>
                </a:pPr>
                <a:r>
                  <a:rPr lang="en-US" sz="3600" b="1" dirty="0">
                    <a:effectLst/>
                    <a:latin typeface="Arial" panose="020B0604020202020204" pitchFamily="34" charset="0"/>
                    <a:ea typeface="Calibri" panose="020F0502020204030204" pitchFamily="34" charset="0"/>
                    <a:cs typeface="Times New Roman" panose="02020603050405020304" pitchFamily="18" charset="0"/>
                  </a:rPr>
                  <a:t>Emergency</a:t>
                </a:r>
                <a:r>
                  <a:rPr lang="en-US" sz="3600" b="1" spc="-465"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910"/>
                  </a:spcBef>
                </a:pPr>
                <a:r>
                  <a:rPr lang="en-US" sz="3600" b="1" spc="-10" dirty="0">
                    <a:effectLst/>
                    <a:latin typeface="Arial" panose="020B0604020202020204" pitchFamily="34" charset="0"/>
                    <a:ea typeface="Calibri" panose="020F0502020204030204" pitchFamily="34" charset="0"/>
                    <a:cs typeface="Times New Roman" panose="02020603050405020304" pitchFamily="18" charset="0"/>
                  </a:rPr>
                  <a:t>R</a:t>
                </a:r>
                <a:r>
                  <a:rPr lang="en-US" sz="3600" b="1" spc="-5" dirty="0">
                    <a:effectLst/>
                    <a:latin typeface="Arial" panose="020B0604020202020204" pitchFamily="34" charset="0"/>
                    <a:ea typeface="Calibri" panose="020F0502020204030204" pitchFamily="34" charset="0"/>
                    <a:cs typeface="Times New Roman" panose="02020603050405020304" pitchFamily="18" charset="0"/>
                  </a:rPr>
                  <a:t>esponse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635" algn="ctr">
                  <a:spcBef>
                    <a:spcPts val="620"/>
                  </a:spcBef>
                </a:pPr>
                <a:r>
                  <a:rPr lang="en-US" sz="3600" b="1" dirty="0">
                    <a:effectLst/>
                    <a:latin typeface="Arial" panose="020B0604020202020204" pitchFamily="34" charset="0"/>
                    <a:ea typeface="Calibri" panose="020F0502020204030204" pitchFamily="34" charset="0"/>
                    <a:cs typeface="Times New Roman" panose="02020603050405020304" pitchFamily="18" charset="0"/>
                  </a:rPr>
                  <a:t>&amp;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540" marR="0" algn="ctr">
                  <a:lnSpc>
                    <a:spcPts val="3970"/>
                  </a:lnSpc>
                  <a:spcBef>
                    <a:spcPts val="835"/>
                  </a:spcBef>
                </a:pPr>
                <a:r>
                  <a:rPr lang="en-US" sz="3600" b="1" dirty="0">
                    <a:effectLst/>
                    <a:latin typeface="Arial" panose="020B0604020202020204" pitchFamily="34" charset="0"/>
                    <a:ea typeface="Calibri" panose="020F0502020204030204" pitchFamily="34" charset="0"/>
                    <a:cs typeface="Times New Roman" panose="02020603050405020304" pitchFamily="18" charset="0"/>
                  </a:rPr>
                  <a:t>Crisis</a:t>
                </a:r>
                <a:r>
                  <a:rPr lang="en-US" sz="3600" b="1" spc="-345" dirty="0">
                    <a:effectLst/>
                    <a:latin typeface="Arial" panose="020B0604020202020204" pitchFamily="34" charset="0"/>
                    <a:ea typeface="Calibri" panose="020F0502020204030204" pitchFamily="34" charset="0"/>
                    <a:cs typeface="Times New Roman" panose="02020603050405020304" pitchFamily="18" charset="0"/>
                  </a:rPr>
                  <a:t> </a:t>
                </a:r>
                <a:r>
                  <a:rPr lang="en-US" sz="3600" b="1" dirty="0">
                    <a:effectLst/>
                    <a:latin typeface="Arial" panose="020B0604020202020204" pitchFamily="34" charset="0"/>
                    <a:ea typeface="Calibri" panose="020F0502020204030204" pitchFamily="34" charset="0"/>
                    <a:cs typeface="Times New Roman" panose="02020603050405020304" pitchFamily="18" charset="0"/>
                  </a:rPr>
                  <a:t>Protocol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111119509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650637-91C3-8CCE-38E5-75FA6C2DA52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73" y="-127875"/>
            <a:ext cx="10105053" cy="1686790"/>
          </a:xfrm>
          <a:prstGeom prst="rect">
            <a:avLst/>
          </a:prstGeom>
        </p:spPr>
      </p:pic>
      <p:sp>
        <p:nvSpPr>
          <p:cNvPr id="6" name="Title 5">
            <a:extLst>
              <a:ext uri="{FF2B5EF4-FFF2-40B4-BE49-F238E27FC236}">
                <a16:creationId xmlns:a16="http://schemas.microsoft.com/office/drawing/2014/main" id="{17B80283-311F-3C4F-2CE8-098758ADE1B9}"/>
              </a:ext>
            </a:extLst>
          </p:cNvPr>
          <p:cNvSpPr txBox="1">
            <a:spLocks noGrp="1"/>
          </p:cNvSpPr>
          <p:nvPr>
            <p:ph type="title" idx="4294967295"/>
          </p:nvPr>
        </p:nvSpPr>
        <p:spPr>
          <a:xfrm>
            <a:off x="3209731" y="1735493"/>
            <a:ext cx="5445494"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mn-lt"/>
                <a:ea typeface="+mn-ea"/>
                <a:cs typeface="+mn-cs"/>
              </a:rPr>
              <a:t>Collection is the Cornerstone</a:t>
            </a:r>
          </a:p>
        </p:txBody>
      </p:sp>
      <p:sp>
        <p:nvSpPr>
          <p:cNvPr id="7" name="TextBox 6">
            <a:extLst>
              <a:ext uri="{FF2B5EF4-FFF2-40B4-BE49-F238E27FC236}">
                <a16:creationId xmlns:a16="http://schemas.microsoft.com/office/drawing/2014/main" id="{401E2043-B229-CBAF-6011-637D218C16CD}"/>
              </a:ext>
            </a:extLst>
          </p:cNvPr>
          <p:cNvSpPr txBox="1"/>
          <p:nvPr/>
        </p:nvSpPr>
        <p:spPr>
          <a:xfrm>
            <a:off x="867747" y="2435291"/>
            <a:ext cx="3928188" cy="3785652"/>
          </a:xfrm>
          <a:prstGeom prst="rect">
            <a:avLst/>
          </a:prstGeom>
          <a:noFill/>
        </p:spPr>
        <p:txBody>
          <a:bodyPr wrap="square" rtlCol="0">
            <a:spAutoFit/>
          </a:bodyPr>
          <a:lstStyle/>
          <a:p>
            <a:pPr marL="0" indent="0" algn="ctr">
              <a:buNone/>
            </a:pPr>
            <a:r>
              <a:rPr lang="en-US" sz="2400" dirty="0">
                <a:solidFill>
                  <a:srgbClr val="C00000"/>
                </a:solidFill>
              </a:rPr>
              <a:t>The Clery Act specifies:</a:t>
            </a:r>
          </a:p>
          <a:p>
            <a:r>
              <a:rPr lang="en-US" sz="2400" dirty="0"/>
              <a:t>1. What crimes colleges are required to collect and disclosed (“Clery Crimes”)</a:t>
            </a:r>
          </a:p>
          <a:p>
            <a:r>
              <a:rPr lang="en-US" sz="2400" dirty="0"/>
              <a:t>2. What geographic areas to collect crime data from (“Clery Geography”)</a:t>
            </a:r>
          </a:p>
          <a:p>
            <a:r>
              <a:rPr lang="en-US" sz="2400" dirty="0"/>
              <a:t>3. The people/offices from which crime data is collected</a:t>
            </a:r>
          </a:p>
        </p:txBody>
      </p:sp>
      <p:pic>
        <p:nvPicPr>
          <p:cNvPr id="2050" name="Picture 2" descr=" Photo of North Idaho College Student Union Building">
            <a:extLst>
              <a:ext uri="{FF2B5EF4-FFF2-40B4-BE49-F238E27FC236}">
                <a16:creationId xmlns:a16="http://schemas.microsoft.com/office/drawing/2014/main" id="{24CEAFB1-E77B-A2DC-D815-07074ED0E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8597" y="2435291"/>
            <a:ext cx="4373256" cy="3785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36824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607D95-AF21-E9B2-6059-8F65EA54160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73" y="102636"/>
            <a:ext cx="10105053" cy="1614197"/>
          </a:xfrm>
          <a:prstGeom prst="rect">
            <a:avLst/>
          </a:prstGeom>
        </p:spPr>
      </p:pic>
      <p:sp>
        <p:nvSpPr>
          <p:cNvPr id="4" name="Title 3">
            <a:extLst>
              <a:ext uri="{FF2B5EF4-FFF2-40B4-BE49-F238E27FC236}">
                <a16:creationId xmlns:a16="http://schemas.microsoft.com/office/drawing/2014/main" id="{BB162BE0-558D-8773-170D-5231349C846D}"/>
              </a:ext>
            </a:extLst>
          </p:cNvPr>
          <p:cNvSpPr txBox="1">
            <a:spLocks noGrp="1"/>
          </p:cNvSpPr>
          <p:nvPr>
            <p:ph type="title" idx="4294967295"/>
          </p:nvPr>
        </p:nvSpPr>
        <p:spPr>
          <a:xfrm>
            <a:off x="2525728" y="1716833"/>
            <a:ext cx="7999202"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mn-lt"/>
                <a:ea typeface="+mn-ea"/>
                <a:cs typeface="+mn-cs"/>
              </a:rPr>
              <a:t>Who Are Campus Security Authorities?</a:t>
            </a:r>
          </a:p>
        </p:txBody>
      </p:sp>
      <p:pic>
        <p:nvPicPr>
          <p:cNvPr id="3076" name="Picture 4" descr=" Clery act Logo">
            <a:extLst>
              <a:ext uri="{FF2B5EF4-FFF2-40B4-BE49-F238E27FC236}">
                <a16:creationId xmlns:a16="http://schemas.microsoft.com/office/drawing/2014/main" id="{6F5AEC97-E64B-464F-56C2-DF688C122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904" y="2240053"/>
            <a:ext cx="3777615" cy="19593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49D407C-3E75-A9EF-D5C0-253BB699B2DF}"/>
              </a:ext>
            </a:extLst>
          </p:cNvPr>
          <p:cNvSpPr txBox="1"/>
          <p:nvPr/>
        </p:nvSpPr>
        <p:spPr>
          <a:xfrm>
            <a:off x="3933062" y="3652565"/>
            <a:ext cx="7885043" cy="2585323"/>
          </a:xfrm>
          <a:prstGeom prst="rect">
            <a:avLst/>
          </a:prstGeom>
          <a:noFill/>
        </p:spPr>
        <p:txBody>
          <a:bodyPr wrap="none" rtlCol="0">
            <a:spAutoFit/>
          </a:bodyPr>
          <a:lstStyle/>
          <a:p>
            <a:pPr marL="0" indent="0" algn="ctr">
              <a:buNone/>
            </a:pPr>
            <a:r>
              <a:rPr lang="en-US" b="1" dirty="0"/>
              <a:t>Established by job function, not title</a:t>
            </a:r>
          </a:p>
          <a:p>
            <a:pPr marL="0" indent="0" algn="ctr">
              <a:buNone/>
            </a:pPr>
            <a:endParaRPr lang="en-US" b="1" dirty="0"/>
          </a:p>
          <a:p>
            <a:pPr marL="514350" indent="-514350" algn="ctr">
              <a:buFont typeface="+mj-lt"/>
              <a:buAutoNum type="arabicPeriod"/>
            </a:pPr>
            <a:r>
              <a:rPr lang="en-US" dirty="0"/>
              <a:t>College Security Department.</a:t>
            </a:r>
          </a:p>
          <a:p>
            <a:pPr marL="514350" indent="-514350" algn="ctr">
              <a:buFont typeface="+mj-lt"/>
              <a:buAutoNum type="arabicPeriod"/>
            </a:pPr>
            <a:endParaRPr lang="en-US" dirty="0"/>
          </a:p>
          <a:p>
            <a:pPr marL="514350" indent="-514350" algn="ctr">
              <a:buFont typeface="+mj-lt"/>
              <a:buAutoNum type="arabicPeriod"/>
            </a:pPr>
            <a:r>
              <a:rPr lang="en-US" dirty="0"/>
              <a:t>Individuals who are responsible for campus security.</a:t>
            </a:r>
          </a:p>
          <a:p>
            <a:pPr marL="514350" indent="-514350" algn="ctr">
              <a:buFont typeface="+mj-lt"/>
              <a:buAutoNum type="arabicPeriod"/>
            </a:pPr>
            <a:endParaRPr lang="en-US" dirty="0"/>
          </a:p>
          <a:p>
            <a:pPr marL="514350" indent="-514350" algn="ctr">
              <a:buFont typeface="+mj-lt"/>
              <a:buAutoNum type="arabicPeriod"/>
            </a:pPr>
            <a:r>
              <a:rPr lang="en-US" dirty="0"/>
              <a:t>Individuals/offices designated to receive crime reports.</a:t>
            </a:r>
          </a:p>
          <a:p>
            <a:pPr marL="514350" indent="-514350" algn="ctr">
              <a:buFont typeface="+mj-lt"/>
              <a:buAutoNum type="arabicPeriod"/>
            </a:pPr>
            <a:endParaRPr lang="en-US" dirty="0"/>
          </a:p>
          <a:p>
            <a:pPr marL="514350" indent="-514350" algn="ctr">
              <a:buFont typeface="+mj-lt"/>
              <a:buAutoNum type="arabicPeriod"/>
            </a:pPr>
            <a:r>
              <a:rPr lang="en-US" dirty="0"/>
              <a:t>Officials with significant responsibility for student and campus activities.</a:t>
            </a:r>
          </a:p>
        </p:txBody>
      </p:sp>
    </p:spTree>
    <p:extLst>
      <p:ext uri="{BB962C8B-B14F-4D97-AF65-F5344CB8AC3E}">
        <p14:creationId xmlns:p14="http://schemas.microsoft.com/office/powerpoint/2010/main" val="29259774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05AA38-F6D3-1F99-FA7F-EEFB1BBF7A0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73" y="223934"/>
            <a:ext cx="10105053" cy="1686790"/>
          </a:xfrm>
          <a:prstGeom prst="rect">
            <a:avLst/>
          </a:prstGeom>
        </p:spPr>
      </p:pic>
      <p:sp>
        <p:nvSpPr>
          <p:cNvPr id="4" name="Title 3">
            <a:extLst>
              <a:ext uri="{FF2B5EF4-FFF2-40B4-BE49-F238E27FC236}">
                <a16:creationId xmlns:a16="http://schemas.microsoft.com/office/drawing/2014/main" id="{5B3C976C-8336-3679-DF43-1D4BD64512A4}"/>
              </a:ext>
            </a:extLst>
          </p:cNvPr>
          <p:cNvSpPr txBox="1">
            <a:spLocks noGrp="1"/>
          </p:cNvSpPr>
          <p:nvPr>
            <p:ph type="title" idx="4294967295"/>
          </p:nvPr>
        </p:nvSpPr>
        <p:spPr>
          <a:xfrm>
            <a:off x="3051110" y="1910724"/>
            <a:ext cx="655008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mn-lt"/>
                <a:ea typeface="+mn-ea"/>
                <a:cs typeface="+mn-cs"/>
              </a:rPr>
              <a:t>CSA Responsibilities</a:t>
            </a:r>
          </a:p>
        </p:txBody>
      </p:sp>
      <p:sp>
        <p:nvSpPr>
          <p:cNvPr id="5" name="TextBox 4">
            <a:extLst>
              <a:ext uri="{FF2B5EF4-FFF2-40B4-BE49-F238E27FC236}">
                <a16:creationId xmlns:a16="http://schemas.microsoft.com/office/drawing/2014/main" id="{1F2619A5-ED6E-04EF-3C77-789A88349BBE}"/>
              </a:ext>
            </a:extLst>
          </p:cNvPr>
          <p:cNvSpPr txBox="1"/>
          <p:nvPr/>
        </p:nvSpPr>
        <p:spPr>
          <a:xfrm>
            <a:off x="2804763" y="2841030"/>
            <a:ext cx="6423212" cy="3108543"/>
          </a:xfrm>
          <a:prstGeom prst="rect">
            <a:avLst/>
          </a:prstGeom>
          <a:noFill/>
        </p:spPr>
        <p:txBody>
          <a:bodyPr wrap="square" rtlCol="0">
            <a:spAutoFit/>
          </a:bodyPr>
          <a:lstStyle/>
          <a:p>
            <a:pPr marL="514350" indent="-514350" algn="ctr">
              <a:buFont typeface="+mj-lt"/>
              <a:buAutoNum type="arabicPeriod"/>
            </a:pPr>
            <a:r>
              <a:rPr lang="en-US" sz="2800" dirty="0"/>
              <a:t>If you become aware of </a:t>
            </a:r>
            <a:r>
              <a:rPr lang="en-US" sz="2800" b="1" dirty="0"/>
              <a:t>any </a:t>
            </a:r>
            <a:r>
              <a:rPr lang="en-US" sz="2800" dirty="0"/>
              <a:t>crime or an incident that </a:t>
            </a:r>
            <a:r>
              <a:rPr lang="en-US" sz="2800" b="1" dirty="0"/>
              <a:t>might</a:t>
            </a:r>
            <a:r>
              <a:rPr lang="en-US" sz="2800" dirty="0"/>
              <a:t> be a crime, </a:t>
            </a:r>
            <a:r>
              <a:rPr lang="en-US" sz="2800" b="1" dirty="0"/>
              <a:t>promptly </a:t>
            </a:r>
            <a:r>
              <a:rPr lang="en-US" sz="2800" dirty="0"/>
              <a:t>report it to </a:t>
            </a:r>
            <a:r>
              <a:rPr lang="en-US" sz="2800" b="1" dirty="0"/>
              <a:t>North Idaho Campus Security and /or The Campus School Resource Officer </a:t>
            </a:r>
          </a:p>
          <a:p>
            <a:pPr marL="514350" indent="-514350" algn="ctr">
              <a:buFont typeface="+mj-lt"/>
              <a:buAutoNum type="arabicPeriod"/>
            </a:pPr>
            <a:r>
              <a:rPr lang="en-US" sz="2800" dirty="0"/>
              <a:t>Help connect the reporting party to available options and resources.</a:t>
            </a:r>
          </a:p>
        </p:txBody>
      </p:sp>
    </p:spTree>
    <p:extLst>
      <p:ext uri="{BB962C8B-B14F-4D97-AF65-F5344CB8AC3E}">
        <p14:creationId xmlns:p14="http://schemas.microsoft.com/office/powerpoint/2010/main" val="4219838426"/>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6AAA74-4DC3-704C-435E-40D71CC475D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73" y="223934"/>
            <a:ext cx="10105053" cy="1686790"/>
          </a:xfrm>
          <a:prstGeom prst="rect">
            <a:avLst/>
          </a:prstGeom>
        </p:spPr>
      </p:pic>
      <p:sp>
        <p:nvSpPr>
          <p:cNvPr id="4" name="Title 3">
            <a:extLst>
              <a:ext uri="{FF2B5EF4-FFF2-40B4-BE49-F238E27FC236}">
                <a16:creationId xmlns:a16="http://schemas.microsoft.com/office/drawing/2014/main" id="{704A2419-6202-4249-3E34-120C571E680E}"/>
              </a:ext>
            </a:extLst>
          </p:cNvPr>
          <p:cNvSpPr txBox="1">
            <a:spLocks noGrp="1"/>
          </p:cNvSpPr>
          <p:nvPr>
            <p:ph type="title" idx="4294967295"/>
          </p:nvPr>
        </p:nvSpPr>
        <p:spPr>
          <a:xfrm>
            <a:off x="4707349" y="1791477"/>
            <a:ext cx="2777299"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mn-lt"/>
                <a:ea typeface="+mn-ea"/>
                <a:cs typeface="+mn-cs"/>
              </a:rPr>
              <a:t>Clery Crimes</a:t>
            </a:r>
          </a:p>
        </p:txBody>
      </p:sp>
      <p:sp>
        <p:nvSpPr>
          <p:cNvPr id="5" name="TextBox 4">
            <a:extLst>
              <a:ext uri="{FF2B5EF4-FFF2-40B4-BE49-F238E27FC236}">
                <a16:creationId xmlns:a16="http://schemas.microsoft.com/office/drawing/2014/main" id="{0478F9FA-B2F7-9E9F-34EA-063222BB932B}"/>
              </a:ext>
            </a:extLst>
          </p:cNvPr>
          <p:cNvSpPr txBox="1"/>
          <p:nvPr/>
        </p:nvSpPr>
        <p:spPr>
          <a:xfrm>
            <a:off x="2477767" y="2419147"/>
            <a:ext cx="3918857" cy="3785652"/>
          </a:xfrm>
          <a:prstGeom prst="rect">
            <a:avLst/>
          </a:prstGeom>
          <a:noFill/>
        </p:spPr>
        <p:txBody>
          <a:bodyPr wrap="square" rtlCol="0">
            <a:spAutoFit/>
          </a:bodyPr>
          <a:lstStyle/>
          <a:p>
            <a:r>
              <a:rPr lang="en-US" sz="1600" b="1" dirty="0"/>
              <a:t>Criminal Homicide</a:t>
            </a:r>
          </a:p>
          <a:p>
            <a:pPr lvl="1">
              <a:buFontTx/>
              <a:buChar char="-"/>
            </a:pPr>
            <a:r>
              <a:rPr lang="en-US" sz="1600" dirty="0"/>
              <a:t>Murder/Non-Negligent Manslaughter</a:t>
            </a:r>
          </a:p>
          <a:p>
            <a:pPr lvl="1">
              <a:buFontTx/>
              <a:buChar char="-"/>
            </a:pPr>
            <a:r>
              <a:rPr lang="en-US" sz="1600" dirty="0"/>
              <a:t>Negligent Manslaughter</a:t>
            </a:r>
          </a:p>
          <a:p>
            <a:r>
              <a:rPr lang="en-US" sz="1600" b="1" dirty="0"/>
              <a:t>Sex Offenses</a:t>
            </a:r>
          </a:p>
          <a:p>
            <a:pPr lvl="1">
              <a:buFontTx/>
              <a:buChar char="-"/>
            </a:pPr>
            <a:r>
              <a:rPr lang="en-US" sz="1600" dirty="0"/>
              <a:t>Rape</a:t>
            </a:r>
          </a:p>
          <a:p>
            <a:pPr lvl="1">
              <a:buFontTx/>
              <a:buChar char="-"/>
            </a:pPr>
            <a:r>
              <a:rPr lang="en-US" sz="1600" dirty="0"/>
              <a:t>Fondling</a:t>
            </a:r>
          </a:p>
          <a:p>
            <a:pPr lvl="1">
              <a:buFontTx/>
              <a:buChar char="-"/>
            </a:pPr>
            <a:r>
              <a:rPr lang="en-US" sz="1600" dirty="0"/>
              <a:t>Statutory Rape</a:t>
            </a:r>
          </a:p>
          <a:p>
            <a:pPr lvl="1">
              <a:buFontTx/>
              <a:buChar char="-"/>
            </a:pPr>
            <a:r>
              <a:rPr lang="en-US" sz="1600" dirty="0"/>
              <a:t>Incest</a:t>
            </a:r>
          </a:p>
          <a:p>
            <a:r>
              <a:rPr lang="en-US" sz="1600" b="1" dirty="0"/>
              <a:t>Robbery</a:t>
            </a:r>
          </a:p>
          <a:p>
            <a:r>
              <a:rPr lang="en-US" sz="1600" b="1" dirty="0"/>
              <a:t>Domestic Violence</a:t>
            </a:r>
          </a:p>
          <a:p>
            <a:r>
              <a:rPr lang="en-US" sz="1600" b="1" dirty="0"/>
              <a:t>Dating Violence</a:t>
            </a:r>
          </a:p>
          <a:p>
            <a:r>
              <a:rPr lang="en-US" sz="1600" b="1" dirty="0"/>
              <a:t>Stalking</a:t>
            </a:r>
          </a:p>
          <a:p>
            <a:r>
              <a:rPr lang="en-US" sz="1600" b="1" dirty="0"/>
              <a:t>Aggravated Assault</a:t>
            </a:r>
          </a:p>
          <a:p>
            <a:r>
              <a:rPr lang="en-US" sz="1600" b="1" dirty="0"/>
              <a:t>Hazing</a:t>
            </a:r>
          </a:p>
        </p:txBody>
      </p:sp>
      <p:sp>
        <p:nvSpPr>
          <p:cNvPr id="6" name="TextBox 5">
            <a:extLst>
              <a:ext uri="{FF2B5EF4-FFF2-40B4-BE49-F238E27FC236}">
                <a16:creationId xmlns:a16="http://schemas.microsoft.com/office/drawing/2014/main" id="{16BB9A08-6F29-C448-2B17-B53BB43EADA2}"/>
              </a:ext>
            </a:extLst>
          </p:cNvPr>
          <p:cNvSpPr txBox="1"/>
          <p:nvPr/>
        </p:nvSpPr>
        <p:spPr>
          <a:xfrm>
            <a:off x="6666777" y="2415120"/>
            <a:ext cx="3918857" cy="3785652"/>
          </a:xfrm>
          <a:prstGeom prst="rect">
            <a:avLst/>
          </a:prstGeom>
          <a:noFill/>
        </p:spPr>
        <p:txBody>
          <a:bodyPr wrap="square" rtlCol="0">
            <a:spAutoFit/>
          </a:bodyPr>
          <a:lstStyle/>
          <a:p>
            <a:r>
              <a:rPr lang="en-US" sz="1600" b="1" dirty="0"/>
              <a:t>Burglary</a:t>
            </a:r>
          </a:p>
          <a:p>
            <a:r>
              <a:rPr lang="en-US" sz="1600" b="1" dirty="0"/>
              <a:t>Motor Vehicle Theft</a:t>
            </a:r>
          </a:p>
          <a:p>
            <a:r>
              <a:rPr lang="en-US" sz="1600" b="1" dirty="0"/>
              <a:t>Arson</a:t>
            </a:r>
          </a:p>
          <a:p>
            <a:r>
              <a:rPr lang="en-US" sz="1600" b="1" dirty="0"/>
              <a:t>Arrests &amp; Referrals for Disciplinary Action for:</a:t>
            </a:r>
          </a:p>
          <a:p>
            <a:pPr lvl="1">
              <a:buFontTx/>
              <a:buChar char="-"/>
            </a:pPr>
            <a:r>
              <a:rPr lang="en-US" sz="1600" dirty="0"/>
              <a:t>Alcohol Law Violations</a:t>
            </a:r>
          </a:p>
          <a:p>
            <a:pPr lvl="1">
              <a:buFontTx/>
              <a:buChar char="-"/>
            </a:pPr>
            <a:r>
              <a:rPr lang="en-US" sz="1600" dirty="0"/>
              <a:t>Drug Law Violations</a:t>
            </a:r>
          </a:p>
          <a:p>
            <a:pPr lvl="1">
              <a:buFontTx/>
              <a:buChar char="-"/>
            </a:pPr>
            <a:r>
              <a:rPr lang="en-US" sz="1600" dirty="0"/>
              <a:t>Weapons Law Violations</a:t>
            </a:r>
          </a:p>
          <a:p>
            <a:r>
              <a:rPr lang="en-US" sz="1600" b="1" dirty="0"/>
              <a:t>Hate Crimes</a:t>
            </a:r>
            <a:r>
              <a:rPr lang="en-US" sz="1600" dirty="0"/>
              <a:t> (for all of the above crimes as well as):</a:t>
            </a:r>
          </a:p>
          <a:p>
            <a:pPr lvl="1">
              <a:buFontTx/>
              <a:buChar char="-"/>
            </a:pPr>
            <a:r>
              <a:rPr lang="en-US" sz="1600" dirty="0"/>
              <a:t>Larceny/Theft</a:t>
            </a:r>
          </a:p>
          <a:p>
            <a:pPr lvl="1">
              <a:buFontTx/>
              <a:buChar char="-"/>
            </a:pPr>
            <a:r>
              <a:rPr lang="en-US" sz="1600" dirty="0"/>
              <a:t>Simple Assault</a:t>
            </a:r>
          </a:p>
          <a:p>
            <a:pPr lvl="1">
              <a:buFontTx/>
              <a:buChar char="-"/>
            </a:pPr>
            <a:r>
              <a:rPr lang="en-US" sz="1600" dirty="0"/>
              <a:t>Intimidation</a:t>
            </a:r>
          </a:p>
          <a:p>
            <a:pPr lvl="1">
              <a:buFontTx/>
              <a:buChar char="-"/>
            </a:pPr>
            <a:r>
              <a:rPr lang="en-US" sz="1600" dirty="0"/>
              <a:t>Destruction/Damage/Vandalism of Property</a:t>
            </a:r>
          </a:p>
        </p:txBody>
      </p:sp>
      <p:sp>
        <p:nvSpPr>
          <p:cNvPr id="7" name="TextBox 6">
            <a:extLst>
              <a:ext uri="{FF2B5EF4-FFF2-40B4-BE49-F238E27FC236}">
                <a16:creationId xmlns:a16="http://schemas.microsoft.com/office/drawing/2014/main" id="{C130AABD-8D2F-0D09-DD42-92B1D1B0644A}"/>
              </a:ext>
            </a:extLst>
          </p:cNvPr>
          <p:cNvSpPr txBox="1"/>
          <p:nvPr/>
        </p:nvSpPr>
        <p:spPr>
          <a:xfrm>
            <a:off x="2645718" y="6335836"/>
            <a:ext cx="6551152" cy="369332"/>
          </a:xfrm>
          <a:prstGeom prst="rect">
            <a:avLst/>
          </a:prstGeom>
          <a:noFill/>
        </p:spPr>
        <p:txBody>
          <a:bodyPr wrap="none" rtlCol="0">
            <a:spAutoFit/>
          </a:bodyPr>
          <a:lstStyle/>
          <a:p>
            <a:pPr algn="ctr"/>
            <a:r>
              <a:rPr lang="en-US" dirty="0">
                <a:solidFill>
                  <a:srgbClr val="FF0000"/>
                </a:solidFill>
              </a:rPr>
              <a:t>Crime definitions can be found at the Campus Security webpage</a:t>
            </a:r>
            <a:endParaRPr lang="en-US" dirty="0"/>
          </a:p>
        </p:txBody>
      </p:sp>
    </p:spTree>
    <p:extLst>
      <p:ext uri="{BB962C8B-B14F-4D97-AF65-F5344CB8AC3E}">
        <p14:creationId xmlns:p14="http://schemas.microsoft.com/office/powerpoint/2010/main" val="354772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E66F95-F019-F8B0-FFD9-36B8D97FD94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73" y="-466531"/>
            <a:ext cx="10105053" cy="2183364"/>
          </a:xfrm>
          <a:prstGeom prst="rect">
            <a:avLst/>
          </a:prstGeom>
        </p:spPr>
      </p:pic>
      <p:sp>
        <p:nvSpPr>
          <p:cNvPr id="5" name="Title 4">
            <a:extLst>
              <a:ext uri="{FF2B5EF4-FFF2-40B4-BE49-F238E27FC236}">
                <a16:creationId xmlns:a16="http://schemas.microsoft.com/office/drawing/2014/main" id="{38C10F3A-FCA3-3D2E-51BE-C0A226705A9B}"/>
              </a:ext>
            </a:extLst>
          </p:cNvPr>
          <p:cNvSpPr txBox="1">
            <a:spLocks noGrp="1"/>
          </p:cNvSpPr>
          <p:nvPr>
            <p:ph type="title" idx="4294967295"/>
          </p:nvPr>
        </p:nvSpPr>
        <p:spPr>
          <a:xfrm>
            <a:off x="3858984" y="1320281"/>
            <a:ext cx="4474029"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How to Report Crimes</a:t>
            </a:r>
          </a:p>
        </p:txBody>
      </p:sp>
      <p:sp>
        <p:nvSpPr>
          <p:cNvPr id="6" name="TextBox 5">
            <a:extLst>
              <a:ext uri="{FF2B5EF4-FFF2-40B4-BE49-F238E27FC236}">
                <a16:creationId xmlns:a16="http://schemas.microsoft.com/office/drawing/2014/main" id="{1F1BCF82-42F1-32BF-BFD8-D925FE723A3A}"/>
              </a:ext>
            </a:extLst>
          </p:cNvPr>
          <p:cNvSpPr txBox="1"/>
          <p:nvPr/>
        </p:nvSpPr>
        <p:spPr>
          <a:xfrm>
            <a:off x="1296954" y="2127378"/>
            <a:ext cx="3834881" cy="3046988"/>
          </a:xfrm>
          <a:prstGeom prst="rect">
            <a:avLst/>
          </a:prstGeom>
          <a:noFill/>
        </p:spPr>
        <p:txBody>
          <a:bodyPr wrap="square" rtlCol="0">
            <a:spAutoFit/>
          </a:bodyPr>
          <a:lstStyle/>
          <a:p>
            <a:pPr marL="514350" indent="-514350">
              <a:buFont typeface="+mj-lt"/>
              <a:buAutoNum type="arabicPeriod"/>
            </a:pPr>
            <a:r>
              <a:rPr lang="en-US" sz="2400" dirty="0"/>
              <a:t>Call </a:t>
            </a:r>
            <a:r>
              <a:rPr lang="en-US" sz="2400" dirty="0">
                <a:solidFill>
                  <a:srgbClr val="C00000"/>
                </a:solidFill>
              </a:rPr>
              <a:t>911</a:t>
            </a:r>
            <a:r>
              <a:rPr lang="en-US" sz="2400" dirty="0"/>
              <a:t> for emergencies, crimes in progress, or if victim needs medical care</a:t>
            </a:r>
          </a:p>
          <a:p>
            <a:pPr marL="514350" indent="-514350">
              <a:buFont typeface="+mj-lt"/>
              <a:buAutoNum type="arabicPeriod"/>
            </a:pPr>
            <a:r>
              <a:rPr lang="en-US" sz="2400" dirty="0"/>
              <a:t>Call Campus Security </a:t>
            </a:r>
            <a:r>
              <a:rPr lang="en-US" sz="2400" dirty="0">
                <a:solidFill>
                  <a:srgbClr val="C00000"/>
                </a:solidFill>
              </a:rPr>
              <a:t>208-769-3310</a:t>
            </a:r>
          </a:p>
          <a:p>
            <a:pPr marL="514350" indent="-514350">
              <a:buFont typeface="+mj-lt"/>
              <a:buAutoNum type="arabicPeriod"/>
            </a:pPr>
            <a:r>
              <a:rPr lang="en-US" sz="2400" dirty="0"/>
              <a:t> Online CSA Crime Reporting Form</a:t>
            </a:r>
          </a:p>
        </p:txBody>
      </p:sp>
      <p:pic>
        <p:nvPicPr>
          <p:cNvPr id="4100" name="Picture 4" descr="coeur d'alene police department">
            <a:extLst>
              <a:ext uri="{FF2B5EF4-FFF2-40B4-BE49-F238E27FC236}">
                <a16:creationId xmlns:a16="http://schemas.microsoft.com/office/drawing/2014/main" id="{D14FDC07-E9B1-F749-8DEA-D80D0F7A3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9218" y="2127378"/>
            <a:ext cx="5247590" cy="304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834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687</TotalTime>
  <Words>2181</Words>
  <Application>Microsoft Macintosh PowerPoint</Application>
  <PresentationFormat>Widescreen</PresentationFormat>
  <Paragraphs>182</Paragraphs>
  <Slides>26</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Aptos</vt:lpstr>
      <vt:lpstr>Aptos Display</vt:lpstr>
      <vt:lpstr>Arial</vt:lpstr>
      <vt:lpstr>Calibri</vt:lpstr>
      <vt:lpstr>ff-tisa-web-pro</vt:lpstr>
      <vt:lpstr>var(--sans)</vt:lpstr>
      <vt:lpstr>Office Theme</vt:lpstr>
      <vt:lpstr>North Idaho College Clery Act and Crime Reporting Training</vt:lpstr>
      <vt:lpstr>Goals of the Training</vt:lpstr>
      <vt:lpstr>How the Clery Act Came to be</vt:lpstr>
      <vt:lpstr>Clery Act Requirements</vt:lpstr>
      <vt:lpstr>Collection is the Cornerstone</vt:lpstr>
      <vt:lpstr>Who Are Campus Security Authorities?</vt:lpstr>
      <vt:lpstr>CSA Responsibilities</vt:lpstr>
      <vt:lpstr>Clery Crimes</vt:lpstr>
      <vt:lpstr>How to Report Crimes</vt:lpstr>
      <vt:lpstr>Additional Ways to Report Crimes/Concerning Behavior</vt:lpstr>
      <vt:lpstr>CSA Reporting Best Practices</vt:lpstr>
      <vt:lpstr>Timing is Critical</vt:lpstr>
      <vt:lpstr>NIC Emergency Alert System</vt:lpstr>
      <vt:lpstr>Clery Geography</vt:lpstr>
      <vt:lpstr>Point to Resources</vt:lpstr>
      <vt:lpstr>HAZING is now a reportable Clery Crime.</vt:lpstr>
      <vt:lpstr>TITLE 18 CRIMES AND PUNISHMENTS CHAPTER 9 ASSAULT AND BATTERY</vt:lpstr>
      <vt:lpstr>Scenario 1</vt:lpstr>
      <vt:lpstr>This is a reportable Clery crime.</vt:lpstr>
      <vt:lpstr>Scenario 2</vt:lpstr>
      <vt:lpstr>This is a reportable crime.</vt:lpstr>
      <vt:lpstr>Scenario 3</vt:lpstr>
      <vt:lpstr>This is also reportable crime.</vt:lpstr>
      <vt:lpstr>Scenario  4</vt:lpstr>
      <vt:lpstr>Yes it considered Hazing because it meets the requirements of the Clery Definitions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Mike James</dc:creator>
  <cp:lastModifiedBy>Jeremy Seda</cp:lastModifiedBy>
  <cp:revision>20</cp:revision>
  <dcterms:created xsi:type="dcterms:W3CDTF">2025-01-23T20:54:42Z</dcterms:created>
  <dcterms:modified xsi:type="dcterms:W3CDTF">2026-03-17T23:16:18Z</dcterms:modified>
</cp:coreProperties>
</file>